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0" r:id="rId3"/>
    <p:sldId id="261" r:id="rId4"/>
    <p:sldId id="262" r:id="rId5"/>
    <p:sldId id="264" r:id="rId6"/>
    <p:sldId id="263" r:id="rId7"/>
    <p:sldId id="267" r:id="rId8"/>
    <p:sldId id="283" r:id="rId9"/>
    <p:sldId id="284" r:id="rId10"/>
    <p:sldId id="265" r:id="rId11"/>
    <p:sldId id="268" r:id="rId12"/>
    <p:sldId id="269" r:id="rId13"/>
    <p:sldId id="270" r:id="rId14"/>
    <p:sldId id="278" r:id="rId15"/>
    <p:sldId id="279" r:id="rId16"/>
    <p:sldId id="285" r:id="rId17"/>
    <p:sldId id="271" r:id="rId18"/>
    <p:sldId id="272" r:id="rId19"/>
    <p:sldId id="273" r:id="rId20"/>
    <p:sldId id="274" r:id="rId21"/>
    <p:sldId id="275" r:id="rId22"/>
    <p:sldId id="276" r:id="rId23"/>
    <p:sldId id="282" r:id="rId24"/>
    <p:sldId id="281" r:id="rId25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sin título" id="{14BC090D-980E-4063-AC5E-37E6AB9CD7C4}">
          <p14:sldIdLst>
            <p14:sldId id="256"/>
            <p14:sldId id="260"/>
            <p14:sldId id="261"/>
            <p14:sldId id="262"/>
            <p14:sldId id="264"/>
            <p14:sldId id="263"/>
            <p14:sldId id="267"/>
            <p14:sldId id="283"/>
            <p14:sldId id="284"/>
            <p14:sldId id="265"/>
            <p14:sldId id="268"/>
            <p14:sldId id="269"/>
            <p14:sldId id="270"/>
            <p14:sldId id="278"/>
            <p14:sldId id="279"/>
            <p14:sldId id="285"/>
            <p14:sldId id="271"/>
            <p14:sldId id="272"/>
            <p14:sldId id="273"/>
            <p14:sldId id="274"/>
            <p14:sldId id="275"/>
            <p14:sldId id="276"/>
            <p14:sldId id="282"/>
            <p14:sldId id="28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F2D712"/>
    <a:srgbClr val="EEE416"/>
    <a:srgbClr val="EEDF16"/>
    <a:srgbClr val="E8DE1C"/>
    <a:srgbClr val="DFDB2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6760" autoAdjust="0"/>
    <p:restoredTop sz="94671" autoAdjust="0"/>
  </p:normalViewPr>
  <p:slideViewPr>
    <p:cSldViewPr>
      <p:cViewPr varScale="1">
        <p:scale>
          <a:sx n="65" d="100"/>
          <a:sy n="65" d="100"/>
        </p:scale>
        <p:origin x="-102" y="-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03D4CC-83D0-44CA-A8A8-86074C1B460D}" type="datetimeFigureOut">
              <a:rPr lang="es-AR" smtClean="0"/>
              <a:t>04/10/2013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7F8457-6012-432F-A6CE-5ED79BF7A22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67076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765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 smtClean="0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685817" indent="-263776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055103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477145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1899186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321227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743269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165310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587351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fld id="{997CC9D7-F97A-4BBA-B2DD-815EC6322C36}" type="slidenum">
              <a:rPr lang="es-ES" altLang="es-AR" smtClean="0">
                <a:latin typeface="Arial" charset="0"/>
              </a:rPr>
              <a:pPr eaLnBrk="1" hangingPunct="1"/>
              <a:t>2</a:t>
            </a:fld>
            <a:endParaRPr lang="es-ES" altLang="es-A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 smtClean="0"/>
          </a:p>
        </p:txBody>
      </p:sp>
      <p:sp>
        <p:nvSpPr>
          <p:cNvPr id="2867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685817" indent="-263776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055103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477145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1899186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321227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743269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165310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587351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fld id="{8FC34613-507D-4548-982A-FF946B8D81E8}" type="slidenum">
              <a:rPr lang="es-ES" altLang="es-AR" smtClean="0">
                <a:latin typeface="Arial" charset="0"/>
              </a:rPr>
              <a:pPr eaLnBrk="1" hangingPunct="1"/>
              <a:t>3</a:t>
            </a:fld>
            <a:endParaRPr lang="es-ES" altLang="es-A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endParaRPr lang="es-AR" dirty="0" smtClean="0"/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685817" indent="-263776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055103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477145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1899186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321227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743269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165310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587351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fld id="{BA8F13FB-2B62-496E-8519-77D86DA0BD0C}" type="slidenum">
              <a:rPr lang="es-ES" altLang="es-AR" smtClean="0">
                <a:latin typeface="Arial" charset="0"/>
              </a:rPr>
              <a:pPr eaLnBrk="1" hangingPunct="1"/>
              <a:t>6</a:t>
            </a:fld>
            <a:endParaRPr lang="es-ES" altLang="es-A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 smtClean="0"/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685817" indent="-263776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055103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477145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1899186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321227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743269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165310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587351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fld id="{543FEB53-C305-46C9-BC9F-9D91D8FABC04}" type="slidenum">
              <a:rPr lang="es-ES" altLang="es-AR" smtClean="0">
                <a:latin typeface="Arial" charset="0"/>
              </a:rPr>
              <a:pPr eaLnBrk="1" hangingPunct="1"/>
              <a:t>7</a:t>
            </a:fld>
            <a:endParaRPr lang="es-ES" altLang="es-A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 smtClean="0"/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685817" indent="-263776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055103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477145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1899186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321227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743269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165310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587351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fld id="{DEDB49B3-E4DE-45CD-AB4D-BE28DE6968FC}" type="slidenum">
              <a:rPr lang="es-ES" altLang="es-AR" smtClean="0">
                <a:latin typeface="Arial" charset="0"/>
              </a:rPr>
              <a:pPr eaLnBrk="1" hangingPunct="1"/>
              <a:t>8</a:t>
            </a:fld>
            <a:endParaRPr lang="es-ES" altLang="es-A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4915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 smtClean="0"/>
          </a:p>
        </p:txBody>
      </p:sp>
      <p:sp>
        <p:nvSpPr>
          <p:cNvPr id="4915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685817" indent="-263776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055103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477145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1899186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321227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743269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165310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587351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fld id="{0C814AAE-AF3F-4692-B70F-04B94AA95DA0}" type="slidenum">
              <a:rPr lang="es-ES" altLang="es-AR" smtClean="0">
                <a:latin typeface="Arial" charset="0"/>
              </a:rPr>
              <a:pPr eaLnBrk="1" hangingPunct="1"/>
              <a:t>9</a:t>
            </a:fld>
            <a:endParaRPr lang="es-ES" altLang="es-A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072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 smtClean="0"/>
          </a:p>
        </p:txBody>
      </p:sp>
      <p:sp>
        <p:nvSpPr>
          <p:cNvPr id="3072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685817" indent="-263776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055103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477145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1899186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321227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743269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165310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587351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fld id="{1085A015-9F7F-47CF-B52A-CD021C54833E}" type="slidenum">
              <a:rPr lang="es-ES" altLang="es-AR" smtClean="0">
                <a:latin typeface="Arial" charset="0"/>
              </a:rPr>
              <a:pPr eaLnBrk="1" hangingPunct="1"/>
              <a:t>10</a:t>
            </a:fld>
            <a:endParaRPr lang="es-ES" altLang="es-A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277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 smtClean="0"/>
          </a:p>
        </p:txBody>
      </p:sp>
      <p:sp>
        <p:nvSpPr>
          <p:cNvPr id="327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685817" indent="-263776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055103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477145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1899186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321227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743269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165310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587351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fld id="{0762195D-3304-4398-A19F-98D6C1C5137F}" type="slidenum">
              <a:rPr lang="es-ES" altLang="es-AR" smtClean="0">
                <a:latin typeface="Arial" charset="0"/>
              </a:rPr>
              <a:pPr eaLnBrk="1" hangingPunct="1"/>
              <a:t>12</a:t>
            </a:fld>
            <a:endParaRPr lang="es-ES" altLang="es-A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 smtClean="0"/>
          </a:p>
        </p:txBody>
      </p:sp>
      <p:sp>
        <p:nvSpPr>
          <p:cNvPr id="3379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685817" indent="-263776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055103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477145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1899186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321227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743269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165310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587351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fld id="{E112A463-A937-405A-A507-2C6E0903B36E}" type="slidenum">
              <a:rPr lang="es-ES" altLang="es-AR" smtClean="0">
                <a:latin typeface="Arial" charset="0"/>
              </a:rPr>
              <a:pPr eaLnBrk="1" hangingPunct="1"/>
              <a:t>13</a:t>
            </a:fld>
            <a:endParaRPr lang="es-ES" altLang="es-A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686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 smtClean="0"/>
          </a:p>
        </p:txBody>
      </p:sp>
      <p:sp>
        <p:nvSpPr>
          <p:cNvPr id="3686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685817" indent="-263776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055103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477145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1899186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321227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743269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165310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587351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fld id="{428D7D55-24D8-48DD-84A6-03016420FCE2}" type="slidenum">
              <a:rPr lang="es-ES" altLang="es-AR" smtClean="0">
                <a:latin typeface="Arial" charset="0"/>
              </a:rPr>
              <a:pPr eaLnBrk="1" hangingPunct="1"/>
              <a:t>14</a:t>
            </a:fld>
            <a:endParaRPr lang="es-ES" altLang="es-A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 smtClean="0"/>
          </a:p>
        </p:txBody>
      </p:sp>
      <p:sp>
        <p:nvSpPr>
          <p:cNvPr id="3789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685817" indent="-263776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055103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477145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1899186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321227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743269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165310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587351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fld id="{8EBC9278-0561-4D2C-9508-1B672857E268}" type="slidenum">
              <a:rPr lang="es-ES" altLang="es-AR" smtClean="0">
                <a:solidFill>
                  <a:srgbClr val="000000"/>
                </a:solidFill>
                <a:latin typeface="Arial" charset="0"/>
              </a:rPr>
              <a:pPr eaLnBrk="1" hangingPunct="1"/>
              <a:t>15</a:t>
            </a:fld>
            <a:endParaRPr lang="es-ES" altLang="es-AR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 smtClean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685817" indent="-263776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055103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477145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1899186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321227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743269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165310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587351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fld id="{81B284D7-4C28-4079-BE97-15E064D102D4}" type="slidenum">
              <a:rPr lang="es-ES" altLang="es-AR" smtClean="0">
                <a:latin typeface="Arial" charset="0"/>
              </a:rPr>
              <a:pPr eaLnBrk="1" hangingPunct="1"/>
              <a:t>16</a:t>
            </a:fld>
            <a:endParaRPr lang="es-ES" altLang="es-A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481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 smtClean="0"/>
          </a:p>
        </p:txBody>
      </p:sp>
      <p:sp>
        <p:nvSpPr>
          <p:cNvPr id="3482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685817" indent="-263776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055103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477145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1899186" indent="-211021" defTabSz="914423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321227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743269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165310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587351" indent="-211021" defTabSz="9144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fld id="{CA1C7B9F-1D66-4AF5-A669-039E332974F5}" type="slidenum">
              <a:rPr lang="es-ES" altLang="es-AR" smtClean="0">
                <a:latin typeface="Arial" charset="0"/>
              </a:rPr>
              <a:pPr eaLnBrk="1" hangingPunct="1"/>
              <a:t>18</a:t>
            </a:fld>
            <a:endParaRPr lang="es-ES" altLang="es-A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 smtClean="0"/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958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685817" indent="-263776" defTabSz="912958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055103" indent="-211021" defTabSz="912958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477145" indent="-211021" defTabSz="912958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1899186" indent="-211021" defTabSz="912958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321227" indent="-211021" defTabSz="91295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743269" indent="-211021" defTabSz="91295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165310" indent="-211021" defTabSz="91295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587351" indent="-211021" defTabSz="91295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fld id="{B6E9BE51-1B4F-4E82-B295-95F1E3ACBE5E}" type="slidenum">
              <a:rPr lang="es-ES" altLang="es-AR" smtClean="0">
                <a:solidFill>
                  <a:srgbClr val="000000"/>
                </a:solidFill>
                <a:latin typeface="Arial" charset="0"/>
              </a:rPr>
              <a:pPr eaLnBrk="1" hangingPunct="1"/>
              <a:t>19</a:t>
            </a:fld>
            <a:endParaRPr lang="es-ES" altLang="es-AR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498E-452D-434B-BCAE-A29C46E3DAB6}" type="datetime1">
              <a:rPr lang="es-AR" smtClean="0"/>
              <a:t>04/10/2013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F70CE-C993-4603-91FB-92175E9B298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43891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3A795-3918-4656-A6FD-2C2121760C21}" type="datetime1">
              <a:rPr lang="es-AR" smtClean="0"/>
              <a:t>04/10/2013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F70CE-C993-4603-91FB-92175E9B298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34688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55D4B-D072-4052-B4A0-05CE6CF9575B}" type="datetime1">
              <a:rPr lang="es-AR" smtClean="0"/>
              <a:t>04/10/2013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F70CE-C993-4603-91FB-92175E9B298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43750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7F8C-486E-438D-806F-4ABF125D8606}" type="datetime1">
              <a:rPr lang="es-AR" smtClean="0"/>
              <a:t>04/10/2013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F70CE-C993-4603-91FB-92175E9B298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35308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960FB-8A4C-456E-A6A5-796D716F2E33}" type="datetime1">
              <a:rPr lang="es-AR" smtClean="0"/>
              <a:t>04/10/2013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F70CE-C993-4603-91FB-92175E9B298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59003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47ED2-3E87-4F79-925E-B24A74A505FF}" type="datetime1">
              <a:rPr lang="es-AR" smtClean="0"/>
              <a:t>04/10/2013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F70CE-C993-4603-91FB-92175E9B298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34255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B80E8-9780-4C4E-8524-BC060F87DF4B}" type="datetime1">
              <a:rPr lang="es-AR" smtClean="0"/>
              <a:t>04/10/2013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F70CE-C993-4603-91FB-92175E9B298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14314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2512E-8545-4848-A28A-7B736CF4E1FF}" type="datetime1">
              <a:rPr lang="es-AR" smtClean="0"/>
              <a:t>04/10/2013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F70CE-C993-4603-91FB-92175E9B298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55690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EDF4-F7EA-498E-9AE7-33B256B15FC9}" type="datetime1">
              <a:rPr lang="es-AR" smtClean="0"/>
              <a:t>04/10/2013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F70CE-C993-4603-91FB-92175E9B298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71450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AA4A-0E2B-4478-ABAB-90CFF68B1968}" type="datetime1">
              <a:rPr lang="es-AR" smtClean="0"/>
              <a:t>04/10/2013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F70CE-C993-4603-91FB-92175E9B298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07584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B3F9F-7B38-46CF-B3DC-F3CE517B6F53}" type="datetime1">
              <a:rPr lang="es-AR" smtClean="0"/>
              <a:t>04/10/2013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F70CE-C993-4603-91FB-92175E9B298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73118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42D02-40EE-46C1-98CF-67C119943C7A}" type="datetime1">
              <a:rPr lang="es-AR" smtClean="0"/>
              <a:t>04/10/2013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F70CE-C993-4603-91FB-92175E9B298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22451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juanignacioduarte@gmail.co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luisbaer@yahoo.com.ar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0" y="5994277"/>
            <a:ext cx="9178062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altLang="es-AR" sz="32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8424936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611560" y="3328536"/>
            <a:ext cx="792088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600" b="1" i="1" dirty="0" smtClean="0"/>
              <a:t>La contribución por mejoras en la promoción de nuevos desarrollos urbanos: una aplicación no convencional</a:t>
            </a:r>
            <a:endParaRPr lang="es-AR" sz="2600" b="1" i="1" dirty="0"/>
          </a:p>
        </p:txBody>
      </p:sp>
      <p:sp>
        <p:nvSpPr>
          <p:cNvPr id="8" name="2 Rectángulo"/>
          <p:cNvSpPr>
            <a:spLocks noChangeArrowheads="1"/>
          </p:cNvSpPr>
          <p:nvPr/>
        </p:nvSpPr>
        <p:spPr bwMode="auto">
          <a:xfrm>
            <a:off x="3491880" y="6145559"/>
            <a:ext cx="206498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 smtClean="0">
                <a:latin typeface="Arial" charset="0"/>
              </a:rPr>
              <a:t>Juan Duarte / Luis </a:t>
            </a:r>
            <a:r>
              <a:rPr lang="en-US" altLang="es-AR" sz="1400" dirty="0">
                <a:latin typeface="Arial" charset="0"/>
              </a:rPr>
              <a:t>Baer</a:t>
            </a:r>
            <a:endParaRPr lang="es-AR" altLang="es-AR" sz="1400" dirty="0"/>
          </a:p>
        </p:txBody>
      </p:sp>
      <p:sp>
        <p:nvSpPr>
          <p:cNvPr id="9" name="2 Rectángulo"/>
          <p:cNvSpPr>
            <a:spLocks noChangeArrowheads="1"/>
          </p:cNvSpPr>
          <p:nvPr/>
        </p:nvSpPr>
        <p:spPr bwMode="auto">
          <a:xfrm>
            <a:off x="3116039" y="6508080"/>
            <a:ext cx="298004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 smtClean="0">
                <a:latin typeface="Arial" charset="0"/>
              </a:rPr>
              <a:t>Buenos Aires 4 de </a:t>
            </a:r>
            <a:r>
              <a:rPr lang="en-US" altLang="es-AR" sz="1400" dirty="0" err="1" smtClean="0">
                <a:latin typeface="Arial" charset="0"/>
              </a:rPr>
              <a:t>octubre</a:t>
            </a:r>
            <a:r>
              <a:rPr lang="en-US" altLang="es-AR" sz="1400" dirty="0" smtClean="0">
                <a:latin typeface="Arial" charset="0"/>
              </a:rPr>
              <a:t> de 2013</a:t>
            </a:r>
            <a:endParaRPr lang="es-AR" altLang="es-AR" sz="1400" dirty="0"/>
          </a:p>
        </p:txBody>
      </p:sp>
    </p:spTree>
    <p:extLst>
      <p:ext uri="{BB962C8B-B14F-4D97-AF65-F5344CB8AC3E}">
        <p14:creationId xmlns:p14="http://schemas.microsoft.com/office/powerpoint/2010/main" val="217948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2 Marcador de contenido"/>
          <p:cNvSpPr>
            <a:spLocks noGrp="1"/>
          </p:cNvSpPr>
          <p:nvPr>
            <p:ph idx="1"/>
          </p:nvPr>
        </p:nvSpPr>
        <p:spPr>
          <a:xfrm>
            <a:off x="755650" y="1484313"/>
            <a:ext cx="7777163" cy="4105275"/>
          </a:xfrm>
        </p:spPr>
        <p:txBody>
          <a:bodyPr/>
          <a:lstStyle/>
          <a:p>
            <a:pPr marL="363538" indent="-363538">
              <a:lnSpc>
                <a:spcPct val="200000"/>
              </a:lnSpc>
              <a:spcBef>
                <a:spcPct val="0"/>
              </a:spcBef>
              <a:buFontTx/>
              <a:buAutoNum type="arabicPeriod"/>
            </a:pPr>
            <a:r>
              <a:rPr lang="es-AR" altLang="es-AR" sz="2600" dirty="0" smtClean="0"/>
              <a:t>Introducción al caso</a:t>
            </a:r>
          </a:p>
          <a:p>
            <a:pPr marL="363538" indent="-363538">
              <a:lnSpc>
                <a:spcPct val="200000"/>
              </a:lnSpc>
              <a:spcBef>
                <a:spcPct val="0"/>
              </a:spcBef>
              <a:buFontTx/>
              <a:buAutoNum type="arabicPeriod"/>
            </a:pPr>
            <a:r>
              <a:rPr lang="es-AR" altLang="es-AR" sz="2600" dirty="0" smtClean="0"/>
              <a:t>Condiciones para la implementación de la CM</a:t>
            </a:r>
          </a:p>
          <a:p>
            <a:pPr marL="363538" indent="-363538">
              <a:lnSpc>
                <a:spcPct val="200000"/>
              </a:lnSpc>
              <a:spcBef>
                <a:spcPct val="0"/>
              </a:spcBef>
              <a:buFontTx/>
              <a:buAutoNum type="arabicPeriod"/>
            </a:pPr>
            <a:r>
              <a:rPr lang="es-AR" altLang="es-AR" sz="2600" dirty="0" smtClean="0"/>
              <a:t>Pasos para la implementación de la CM</a:t>
            </a:r>
          </a:p>
          <a:p>
            <a:pPr marL="363538" indent="-363538">
              <a:lnSpc>
                <a:spcPct val="200000"/>
              </a:lnSpc>
              <a:spcBef>
                <a:spcPct val="0"/>
              </a:spcBef>
              <a:buFontTx/>
              <a:buAutoNum type="arabicPeriod"/>
            </a:pPr>
            <a:r>
              <a:rPr lang="es-AR" altLang="es-AR" sz="2600" dirty="0" smtClean="0"/>
              <a:t>Estudios de Caso</a:t>
            </a:r>
          </a:p>
          <a:p>
            <a:pPr marL="363538" indent="-363538">
              <a:lnSpc>
                <a:spcPct val="200000"/>
              </a:lnSpc>
              <a:spcBef>
                <a:spcPct val="0"/>
              </a:spcBef>
              <a:buFontTx/>
              <a:buAutoNum type="arabicPeriod"/>
            </a:pPr>
            <a:r>
              <a:rPr lang="es-AR" altLang="es-AR" sz="2600" dirty="0" smtClean="0"/>
              <a:t>Reflexiones finales</a:t>
            </a:r>
          </a:p>
        </p:txBody>
      </p:sp>
      <p:sp>
        <p:nvSpPr>
          <p:cNvPr id="1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7384"/>
            <a:ext cx="9144000" cy="936104"/>
          </a:xfrm>
          <a:solidFill>
            <a:schemeClr val="accent3"/>
          </a:solidFill>
        </p:spPr>
        <p:txBody>
          <a:bodyPr/>
          <a:lstStyle/>
          <a:p>
            <a:pPr eaLnBrk="1" hangingPunct="1"/>
            <a:r>
              <a:rPr lang="es-AR" altLang="es-AR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Recorrido de la presentación</a:t>
            </a:r>
            <a:endParaRPr lang="es-ES" altLang="es-AR" sz="3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</p:spTree>
    <p:extLst>
      <p:ext uri="{BB962C8B-B14F-4D97-AF65-F5344CB8AC3E}">
        <p14:creationId xmlns:p14="http://schemas.microsoft.com/office/powerpoint/2010/main" val="1406766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3861048"/>
            <a:ext cx="2592388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5940425" y="1700808"/>
            <a:ext cx="2693988" cy="1993900"/>
          </a:xfrm>
          <a:prstGeom prst="rect">
            <a:avLst/>
          </a:prstGeom>
          <a:solidFill>
            <a:srgbClr val="1D5642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AR" sz="2600" dirty="0" smtClean="0"/>
              <a:t>Uso </a:t>
            </a:r>
            <a:r>
              <a:rPr lang="es-AR" sz="2600" dirty="0"/>
              <a:t>innovador de la </a:t>
            </a:r>
            <a:r>
              <a:rPr lang="es-AR" sz="2600" i="1" dirty="0"/>
              <a:t>Contribución por </a:t>
            </a:r>
            <a:r>
              <a:rPr lang="es-AR" sz="2600" i="1" dirty="0" smtClean="0"/>
              <a:t>Mejoras?</a:t>
            </a:r>
            <a:endParaRPr lang="es-AR" sz="2600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altLang="es-AR" sz="3200" dirty="0" smtClean="0"/>
              <a:t>Introducción al caso: ¿De qué se trata</a:t>
            </a:r>
            <a:r>
              <a:rPr lang="es-AR" altLang="es-AR" sz="3200" i="1" dirty="0" smtClean="0"/>
              <a:t>?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4 Rectángulo"/>
          <p:cNvSpPr>
            <a:spLocks noChangeArrowheads="1"/>
          </p:cNvSpPr>
          <p:nvPr/>
        </p:nvSpPr>
        <p:spPr bwMode="auto">
          <a:xfrm>
            <a:off x="3437557" y="6505401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  <p:sp>
        <p:nvSpPr>
          <p:cNvPr id="2" name="1 Rectángulo"/>
          <p:cNvSpPr/>
          <p:nvPr/>
        </p:nvSpPr>
        <p:spPr>
          <a:xfrm>
            <a:off x="1403648" y="1844824"/>
            <a:ext cx="41044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2000" b="1" dirty="0" smtClean="0"/>
              <a:t>Costo parcial (total) de obra pública</a:t>
            </a:r>
            <a:endParaRPr lang="es-AR" sz="2000" b="1" dirty="0"/>
          </a:p>
        </p:txBody>
      </p:sp>
      <p:sp>
        <p:nvSpPr>
          <p:cNvPr id="3" name="2 Rectángulo"/>
          <p:cNvSpPr/>
          <p:nvPr/>
        </p:nvSpPr>
        <p:spPr>
          <a:xfrm>
            <a:off x="251520" y="4304709"/>
            <a:ext cx="52565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AR" sz="2800" b="1" dirty="0" smtClean="0">
                <a:solidFill>
                  <a:srgbClr val="CC3300"/>
                </a:solidFill>
              </a:rPr>
              <a:t>Uso de la CM en Trenque Lauquen</a:t>
            </a:r>
            <a:endParaRPr lang="es-AR" sz="2800" b="1" dirty="0">
              <a:solidFill>
                <a:srgbClr val="CC3300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216911" y="1196752"/>
            <a:ext cx="55072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2400" b="1" dirty="0" smtClean="0">
                <a:solidFill>
                  <a:srgbClr val="CC3300"/>
                </a:solidFill>
              </a:rPr>
              <a:t>Uso tradicional e implementado de la CM</a:t>
            </a:r>
            <a:endParaRPr lang="es-AR" sz="2400" b="1" dirty="0">
              <a:solidFill>
                <a:srgbClr val="CC3300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1475656" y="3297178"/>
            <a:ext cx="34563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2000" b="1" dirty="0" smtClean="0"/>
              <a:t>Valorización por obra pública</a:t>
            </a:r>
            <a:endParaRPr lang="es-AR" sz="2000" b="1" dirty="0"/>
          </a:p>
        </p:txBody>
      </p:sp>
      <p:sp>
        <p:nvSpPr>
          <p:cNvPr id="4" name="3 Flecha doblada hacia arriba"/>
          <p:cNvSpPr/>
          <p:nvPr/>
        </p:nvSpPr>
        <p:spPr>
          <a:xfrm rot="5400000">
            <a:off x="825095" y="1870929"/>
            <a:ext cx="532650" cy="336424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4" name="23 Rectángulo"/>
          <p:cNvSpPr/>
          <p:nvPr/>
        </p:nvSpPr>
        <p:spPr>
          <a:xfrm>
            <a:off x="251520" y="2636850"/>
            <a:ext cx="47151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2400" b="1" dirty="0" smtClean="0">
                <a:solidFill>
                  <a:srgbClr val="CC3300"/>
                </a:solidFill>
              </a:rPr>
              <a:t>Uso teórico y formalizado de la CM</a:t>
            </a:r>
            <a:endParaRPr lang="es-AR" sz="2400" b="1" dirty="0">
              <a:solidFill>
                <a:srgbClr val="CC3300"/>
              </a:solidFill>
            </a:endParaRPr>
          </a:p>
        </p:txBody>
      </p:sp>
      <p:sp>
        <p:nvSpPr>
          <p:cNvPr id="28" name="27 Flecha doblada hacia arriba"/>
          <p:cNvSpPr/>
          <p:nvPr/>
        </p:nvSpPr>
        <p:spPr>
          <a:xfrm rot="5400000">
            <a:off x="873487" y="3316564"/>
            <a:ext cx="532650" cy="336424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3" name="32 Rectángulo"/>
          <p:cNvSpPr/>
          <p:nvPr/>
        </p:nvSpPr>
        <p:spPr>
          <a:xfrm>
            <a:off x="1691680" y="5012153"/>
            <a:ext cx="4464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2400" b="1" dirty="0" smtClean="0"/>
              <a:t>Valorización por obra pública</a:t>
            </a:r>
            <a:endParaRPr lang="es-AR" sz="2400" b="1" dirty="0"/>
          </a:p>
        </p:txBody>
      </p:sp>
      <p:sp>
        <p:nvSpPr>
          <p:cNvPr id="34" name="33 Flecha doblada hacia arriba"/>
          <p:cNvSpPr/>
          <p:nvPr/>
        </p:nvSpPr>
        <p:spPr>
          <a:xfrm rot="5400000">
            <a:off x="969111" y="5039281"/>
            <a:ext cx="532650" cy="336424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5" name="34 Rectángulo"/>
          <p:cNvSpPr/>
          <p:nvPr/>
        </p:nvSpPr>
        <p:spPr>
          <a:xfrm>
            <a:off x="1691680" y="5559623"/>
            <a:ext cx="40324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2400" b="1" dirty="0" smtClean="0"/>
              <a:t>Valorización cambio de usos</a:t>
            </a:r>
            <a:endParaRPr lang="es-AR" sz="2400" b="1" dirty="0"/>
          </a:p>
        </p:txBody>
      </p:sp>
    </p:spTree>
    <p:extLst>
      <p:ext uri="{BB962C8B-B14F-4D97-AF65-F5344CB8AC3E}">
        <p14:creationId xmlns:p14="http://schemas.microsoft.com/office/powerpoint/2010/main" val="2705444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  <p:bldP spid="17" grpId="0"/>
      <p:bldP spid="18" grpId="0"/>
      <p:bldP spid="4" grpId="0" animBg="1"/>
      <p:bldP spid="24" grpId="0"/>
      <p:bldP spid="28" grpId="0" animBg="1"/>
      <p:bldP spid="33" grpId="0"/>
      <p:bldP spid="34" grpId="0" animBg="1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1" r="16826" b="10545"/>
          <a:stretch>
            <a:fillRect/>
          </a:stretch>
        </p:blipFill>
        <p:spPr bwMode="auto">
          <a:xfrm>
            <a:off x="15875" y="749300"/>
            <a:ext cx="9128125" cy="557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8 Marcador de contenido" descr="trenque lauquen en buenos aires2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7175" y="2120900"/>
            <a:ext cx="5924550" cy="4187825"/>
          </a:xfrm>
        </p:spPr>
      </p:pic>
      <p:sp>
        <p:nvSpPr>
          <p:cNvPr id="6" name="5 Rectángulo"/>
          <p:cNvSpPr/>
          <p:nvPr/>
        </p:nvSpPr>
        <p:spPr>
          <a:xfrm>
            <a:off x="142875" y="857250"/>
            <a:ext cx="878681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2400" dirty="0">
                <a:solidFill>
                  <a:schemeClr val="bg1"/>
                </a:solidFill>
                <a:latin typeface="+mj-lt"/>
              </a:rPr>
              <a:t>Uno de los 135 Municipios de la provincia de Buenos Aires</a:t>
            </a:r>
          </a:p>
          <a:p>
            <a:pPr algn="ctr">
              <a:defRPr/>
            </a:pPr>
            <a:r>
              <a:rPr lang="es-AR" sz="2400" dirty="0">
                <a:solidFill>
                  <a:schemeClr val="bg1"/>
                </a:solidFill>
                <a:latin typeface="+mj-lt"/>
              </a:rPr>
              <a:t>Localizado a 444 km de la Ciudad de Buenos Aires</a:t>
            </a:r>
          </a:p>
          <a:p>
            <a:pPr algn="ctr">
              <a:defRPr/>
            </a:pPr>
            <a:r>
              <a:rPr lang="es-AR" sz="2400" dirty="0">
                <a:solidFill>
                  <a:schemeClr val="bg1"/>
                </a:solidFill>
                <a:latin typeface="+mj-lt"/>
              </a:rPr>
              <a:t>Población: 43.021 habitantes (Censo 2010)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 flipV="1">
            <a:off x="5003800" y="3143250"/>
            <a:ext cx="1223963" cy="571500"/>
          </a:xfrm>
          <a:prstGeom prst="straightConnector1">
            <a:avLst/>
          </a:prstGeom>
          <a:ln w="44450">
            <a:solidFill>
              <a:schemeClr val="tx1"/>
            </a:solidFill>
            <a:prstDash val="sys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7384"/>
            <a:ext cx="9144000" cy="936104"/>
          </a:xfrm>
          <a:solidFill>
            <a:schemeClr val="accent3"/>
          </a:solidFill>
        </p:spPr>
        <p:txBody>
          <a:bodyPr/>
          <a:lstStyle/>
          <a:p>
            <a:r>
              <a:rPr lang="es-AR" altLang="es-AR" sz="3200" dirty="0" smtClean="0"/>
              <a:t>Introducción al caso: Municipio Trenque Lauquen</a:t>
            </a:r>
            <a:endParaRPr lang="es-AR" sz="3200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</p:spTree>
    <p:extLst>
      <p:ext uri="{BB962C8B-B14F-4D97-AF65-F5344CB8AC3E}">
        <p14:creationId xmlns:p14="http://schemas.microsoft.com/office/powerpoint/2010/main" val="227361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2 Marcador de contenido"/>
          <p:cNvSpPr>
            <a:spLocks noGrp="1"/>
          </p:cNvSpPr>
          <p:nvPr>
            <p:ph idx="1"/>
          </p:nvPr>
        </p:nvSpPr>
        <p:spPr>
          <a:xfrm>
            <a:off x="326140" y="1145629"/>
            <a:ext cx="8566340" cy="5019675"/>
          </a:xfrm>
        </p:spPr>
        <p:txBody>
          <a:bodyPr/>
          <a:lstStyle/>
          <a:p>
            <a:pPr eaLnBrk="1" hangingPunct="1"/>
            <a:endParaRPr lang="es-ES" altLang="es-AR" sz="1000" dirty="0" smtClean="0"/>
          </a:p>
          <a:p>
            <a:pPr>
              <a:buFontTx/>
              <a:buNone/>
            </a:pPr>
            <a:r>
              <a:rPr lang="es-AR" altLang="es-AR" sz="2600" b="1" dirty="0" smtClean="0">
                <a:solidFill>
                  <a:srgbClr val="CC3300"/>
                </a:solidFill>
              </a:rPr>
              <a:t>“Situación urbana” en 2008</a:t>
            </a:r>
          </a:p>
          <a:p>
            <a:pPr algn="ctr">
              <a:buFontTx/>
              <a:buNone/>
            </a:pPr>
            <a:endParaRPr lang="es-AR" altLang="es-AR" sz="2600" b="1" dirty="0" smtClean="0">
              <a:solidFill>
                <a:srgbClr val="000000"/>
              </a:solidFill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AR" sz="2400" dirty="0" smtClean="0"/>
              <a:t>Carencia de tierra urbanizada, tanto pública como privada.</a:t>
            </a:r>
          </a:p>
          <a:p>
            <a:pPr eaLnBrk="1" hangingPunct="1">
              <a:buFont typeface="Wingdings" pitchFamily="2" charset="2"/>
              <a:buChar char="ü"/>
            </a:pPr>
            <a:endParaRPr lang="es-ES" altLang="es-AR" sz="1500" dirty="0" smtClean="0"/>
          </a:p>
          <a:p>
            <a:pPr eaLnBrk="1" hangingPunct="1">
              <a:buFont typeface="Wingdings" pitchFamily="2" charset="2"/>
              <a:buChar char="ü"/>
            </a:pPr>
            <a:endParaRPr lang="es-ES" altLang="es-AR" sz="1500" dirty="0" smtClean="0"/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AR" sz="2400" dirty="0" smtClean="0"/>
              <a:t>Dificultad de acceso a la vivienda por altos precios del suelo.</a:t>
            </a:r>
          </a:p>
          <a:p>
            <a:pPr eaLnBrk="1" hangingPunct="1">
              <a:buFont typeface="Wingdings" pitchFamily="2" charset="2"/>
              <a:buChar char="ü"/>
            </a:pPr>
            <a:endParaRPr lang="es-ES" altLang="es-AR" sz="1500" dirty="0" smtClean="0"/>
          </a:p>
          <a:p>
            <a:pPr eaLnBrk="1" hangingPunct="1">
              <a:buFont typeface="Wingdings" pitchFamily="2" charset="2"/>
              <a:buChar char="ü"/>
            </a:pPr>
            <a:endParaRPr lang="es-ES" altLang="es-AR" sz="1500" dirty="0" smtClean="0"/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AR" sz="2400" dirty="0" smtClean="0"/>
              <a:t>Dificultad para financiar infraestructura y servicios públicos.</a:t>
            </a:r>
          </a:p>
          <a:p>
            <a:pPr eaLnBrk="1" hangingPunct="1">
              <a:buFont typeface="Wingdings" pitchFamily="2" charset="2"/>
              <a:buChar char="ü"/>
            </a:pPr>
            <a:endParaRPr lang="es-ES" altLang="es-AR" sz="1500" dirty="0" smtClean="0"/>
          </a:p>
          <a:p>
            <a:pPr eaLnBrk="1" hangingPunct="1">
              <a:buFont typeface="Wingdings" pitchFamily="2" charset="2"/>
              <a:buChar char="ü"/>
            </a:pPr>
            <a:endParaRPr lang="es-ES" altLang="es-AR" sz="1500" dirty="0" smtClean="0"/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AR" sz="2400" dirty="0" smtClean="0"/>
              <a:t>Municipio con dinamismo económico y demográfico.</a:t>
            </a:r>
          </a:p>
        </p:txBody>
      </p:sp>
      <p:sp>
        <p:nvSpPr>
          <p:cNvPr id="8197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altLang="es-AR" sz="3200" dirty="0" smtClean="0"/>
              <a:t>Introducción al caso: Municipio Trenque Lauquen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6 Imagen" descr="alduncin 11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681" y="908720"/>
            <a:ext cx="9213193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1493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2 Marcador de contenido"/>
          <p:cNvSpPr>
            <a:spLocks noGrp="1"/>
          </p:cNvSpPr>
          <p:nvPr>
            <p:ph idx="1"/>
          </p:nvPr>
        </p:nvSpPr>
        <p:spPr>
          <a:xfrm>
            <a:off x="323528" y="1988840"/>
            <a:ext cx="8568952" cy="3816424"/>
          </a:xfrm>
          <a:ln>
            <a:miter lim="800000"/>
            <a:headEnd/>
            <a:tailEnd/>
          </a:ln>
          <a:extLst/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s-AR" sz="2200" dirty="0" smtClean="0">
                <a:latin typeface="+mj-lt"/>
              </a:rPr>
              <a:t>Ausencia de fundamentos e instrumentos de recuperación de plusvalías en planes y normativa de OT del país y las provincias</a:t>
            </a:r>
            <a:endParaRPr lang="es-AR" sz="2200" dirty="0" smtClean="0">
              <a:ln w="6350">
                <a:solidFill>
                  <a:schemeClr val="tx1"/>
                </a:solidFill>
              </a:ln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s-AR" sz="2200" dirty="0" smtClean="0">
                <a:latin typeface="+mj-lt"/>
              </a:rPr>
              <a:t>Escasa autonomía municipal en la provincia de Buenos Aires, particularmente en términos tributarios (impuesto inmobiliario)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s-AR" sz="2200" dirty="0" smtClean="0">
                <a:latin typeface="+mj-lt"/>
              </a:rPr>
              <a:t>Marco provincial regulatorio de CM sólo habilita la recuperación del costo de la obra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s-AR" sz="2200" dirty="0" smtClean="0">
                <a:latin typeface="+mj-lt"/>
              </a:rPr>
              <a:t>Ley de Acceso Justo al Hábitat no sancionada (hoy sí, pero…)</a:t>
            </a:r>
          </a:p>
        </p:txBody>
      </p:sp>
      <p:sp>
        <p:nvSpPr>
          <p:cNvPr id="6" name="1 Título"/>
          <p:cNvSpPr txBox="1">
            <a:spLocks/>
          </p:cNvSpPr>
          <p:nvPr/>
        </p:nvSpPr>
        <p:spPr bwMode="auto">
          <a:xfrm>
            <a:off x="179388" y="115888"/>
            <a:ext cx="8785225" cy="5032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s-ES" kern="0" dirty="0" smtClean="0"/>
              <a:t>Condiciones para la implementación de la CM</a:t>
            </a:r>
            <a:endParaRPr lang="es-AR" kern="0" dirty="0" smtClean="0"/>
          </a:p>
        </p:txBody>
      </p:sp>
      <p:sp>
        <p:nvSpPr>
          <p:cNvPr id="2" name="1 Rectángulo"/>
          <p:cNvSpPr/>
          <p:nvPr/>
        </p:nvSpPr>
        <p:spPr>
          <a:xfrm>
            <a:off x="323528" y="1268760"/>
            <a:ext cx="586942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altLang="es-AR" sz="2600" b="1" dirty="0" smtClean="0">
                <a:solidFill>
                  <a:srgbClr val="CC3300"/>
                </a:solidFill>
              </a:rPr>
              <a:t>Contexto normativo nacional y provincial</a:t>
            </a:r>
            <a:endParaRPr lang="es-ES" altLang="es-AR" sz="2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altLang="es-AR" sz="3200" dirty="0" smtClean="0"/>
              <a:t>Condiciones para la implementación de la CM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</p:spTree>
    <p:extLst>
      <p:ext uri="{BB962C8B-B14F-4D97-AF65-F5344CB8AC3E}">
        <p14:creationId xmlns:p14="http://schemas.microsoft.com/office/powerpoint/2010/main" val="139160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>
          <a:xfrm>
            <a:off x="179288" y="1412776"/>
            <a:ext cx="6552952" cy="503238"/>
          </a:xfrm>
        </p:spPr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es-AR" altLang="es-AR" sz="2400" b="1" dirty="0" smtClean="0">
                <a:solidFill>
                  <a:srgbClr val="CC3300"/>
                </a:solidFill>
              </a:rPr>
              <a:t>Definición de Hechos Imponibles </a:t>
            </a:r>
            <a:r>
              <a:rPr lang="es-AR" sz="2400" dirty="0" smtClean="0"/>
              <a:t>(Art. 225 OF)</a:t>
            </a:r>
            <a:endParaRPr lang="es-AR" altLang="es-AR" sz="2400" b="1" dirty="0" smtClean="0">
              <a:solidFill>
                <a:srgbClr val="CC3300"/>
              </a:solidFill>
            </a:endParaRPr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>
          <a:xfrm>
            <a:off x="540891" y="2133079"/>
            <a:ext cx="4319587" cy="2232025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s-AR" altLang="es-AR" sz="2200" b="1" dirty="0" smtClean="0">
                <a:solidFill>
                  <a:srgbClr val="000000"/>
                </a:solidFill>
                <a:latin typeface="+mj-lt"/>
              </a:rPr>
              <a:t>Cambio en norma urbanística</a:t>
            </a:r>
          </a:p>
          <a:p>
            <a:pPr marL="107950" lvl="1" indent="0">
              <a:buFontTx/>
              <a:buNone/>
            </a:pPr>
            <a:endParaRPr lang="es-AR" altLang="es-AR" sz="800" dirty="0" smtClean="0">
              <a:solidFill>
                <a:srgbClr val="000000"/>
              </a:solidFill>
              <a:latin typeface="+mj-lt"/>
            </a:endParaRPr>
          </a:p>
          <a:p>
            <a:pPr marL="107950" lvl="1" indent="0">
              <a:buFontTx/>
              <a:buAutoNum type="alphaLcParenR"/>
            </a:pPr>
            <a:r>
              <a:rPr lang="es-AR" altLang="es-AR" sz="2200" dirty="0" smtClean="0">
                <a:solidFill>
                  <a:srgbClr val="000000"/>
                </a:solidFill>
                <a:latin typeface="+mj-lt"/>
              </a:rPr>
              <a:t> Indicadores de edificabilidad</a:t>
            </a:r>
          </a:p>
          <a:p>
            <a:pPr marL="107950" lvl="1" indent="0">
              <a:buFontTx/>
              <a:buAutoNum type="alphaLcParenR"/>
            </a:pPr>
            <a:r>
              <a:rPr lang="es-AR" altLang="es-AR" sz="2200" dirty="0" smtClean="0">
                <a:solidFill>
                  <a:srgbClr val="000000"/>
                </a:solidFill>
                <a:latin typeface="+mj-lt"/>
              </a:rPr>
              <a:t> Tipo de usos del suelo </a:t>
            </a:r>
          </a:p>
          <a:p>
            <a:pPr marL="107950" lvl="1" indent="0">
              <a:buFontTx/>
              <a:buAutoNum type="alphaLcParenR"/>
            </a:pPr>
            <a:r>
              <a:rPr lang="es-AR" altLang="es-AR" sz="2200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es-AR" altLang="es-AR" sz="2200" b="1" dirty="0" smtClean="0">
                <a:solidFill>
                  <a:srgbClr val="000000"/>
                </a:solidFill>
                <a:latin typeface="+mj-lt"/>
              </a:rPr>
              <a:t>Habilitación de loteos</a:t>
            </a:r>
          </a:p>
          <a:p>
            <a:pPr marL="107950" lvl="1" indent="0">
              <a:buFontTx/>
              <a:buAutoNum type="alphaLcParenR"/>
            </a:pPr>
            <a:r>
              <a:rPr lang="es-AR" altLang="es-AR" sz="2200" dirty="0" smtClean="0">
                <a:solidFill>
                  <a:srgbClr val="000000"/>
                </a:solidFill>
                <a:latin typeface="+mj-lt"/>
              </a:rPr>
              <a:t> Urbanizaciones cerradas</a:t>
            </a:r>
          </a:p>
        </p:txBody>
      </p:sp>
      <p:sp>
        <p:nvSpPr>
          <p:cNvPr id="6" name="1 Título"/>
          <p:cNvSpPr txBox="1">
            <a:spLocks/>
          </p:cNvSpPr>
          <p:nvPr/>
        </p:nvSpPr>
        <p:spPr bwMode="auto">
          <a:xfrm>
            <a:off x="331788" y="115888"/>
            <a:ext cx="8785225" cy="5032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s-ES" kern="0" dirty="0" smtClean="0"/>
              <a:t>Pasos para la implementación de la CM</a:t>
            </a:r>
            <a:endParaRPr lang="es-AR" kern="0" dirty="0" smtClean="0"/>
          </a:p>
        </p:txBody>
      </p:sp>
      <p:sp>
        <p:nvSpPr>
          <p:cNvPr id="7" name="2 Marcador de contenido"/>
          <p:cNvSpPr txBox="1">
            <a:spLocks/>
          </p:cNvSpPr>
          <p:nvPr/>
        </p:nvSpPr>
        <p:spPr bwMode="auto">
          <a:xfrm>
            <a:off x="4861371" y="2132384"/>
            <a:ext cx="4175125" cy="1944688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es-AR" sz="2200" b="1" kern="0" dirty="0" smtClean="0">
                <a:solidFill>
                  <a:srgbClr val="000000"/>
                </a:solidFill>
                <a:latin typeface="+mj-lt"/>
              </a:rPr>
              <a:t>Inversión en  obra pública</a:t>
            </a:r>
          </a:p>
          <a:p>
            <a:pPr marL="0" indent="0">
              <a:buFontTx/>
              <a:buNone/>
              <a:defRPr/>
            </a:pPr>
            <a:endParaRPr lang="es-AR" sz="800" b="1" kern="0" dirty="0">
              <a:solidFill>
                <a:srgbClr val="000000"/>
              </a:solidFill>
              <a:latin typeface="+mj-lt"/>
            </a:endParaRPr>
          </a:p>
          <a:p>
            <a:pPr marL="363538" indent="-363538">
              <a:buFont typeface="+mj-lt"/>
              <a:buAutoNum type="alphaLcParenR" startAt="5"/>
              <a:defRPr/>
            </a:pPr>
            <a:r>
              <a:rPr lang="es-AR" sz="2200" kern="0" dirty="0" smtClean="0">
                <a:solidFill>
                  <a:srgbClr val="000000"/>
                </a:solidFill>
                <a:latin typeface="+mj-lt"/>
              </a:rPr>
              <a:t>Infraestructura de servicios</a:t>
            </a:r>
          </a:p>
          <a:p>
            <a:pPr marL="363538" indent="-363538">
              <a:buFont typeface="+mj-lt"/>
              <a:buAutoNum type="alphaLcParenR" startAt="5"/>
              <a:defRPr/>
            </a:pPr>
            <a:r>
              <a:rPr lang="es-AR" sz="2200" kern="0" dirty="0" smtClean="0">
                <a:solidFill>
                  <a:srgbClr val="000000"/>
                </a:solidFill>
                <a:latin typeface="+mj-lt"/>
              </a:rPr>
              <a:t>Pavimentación </a:t>
            </a:r>
          </a:p>
          <a:p>
            <a:pPr marL="363538" indent="-363538">
              <a:buFont typeface="+mj-lt"/>
              <a:buAutoNum type="alphaLcParenR" startAt="5"/>
              <a:defRPr/>
            </a:pPr>
            <a:r>
              <a:rPr lang="es-AR" sz="2200" kern="0" dirty="0" smtClean="0">
                <a:solidFill>
                  <a:srgbClr val="000000"/>
                </a:solidFill>
                <a:latin typeface="+mj-lt"/>
              </a:rPr>
              <a:t>Equipamiento comunitario</a:t>
            </a: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altLang="es-AR" sz="3200" dirty="0" smtClean="0"/>
              <a:t>Condiciones para la implementación de la CM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  <p:sp>
        <p:nvSpPr>
          <p:cNvPr id="2" name="1 Rectángulo"/>
          <p:cNvSpPr/>
          <p:nvPr/>
        </p:nvSpPr>
        <p:spPr>
          <a:xfrm>
            <a:off x="467544" y="4653136"/>
            <a:ext cx="82089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AR" sz="1600" i="1" dirty="0"/>
              <a:t>“Por las </a:t>
            </a:r>
            <a:r>
              <a:rPr lang="es-AR" sz="1600" b="1" i="1" dirty="0"/>
              <a:t>actuaciones administrativas </a:t>
            </a:r>
            <a:r>
              <a:rPr lang="es-AR" sz="1600" i="1" dirty="0"/>
              <a:t>y/o </a:t>
            </a:r>
            <a:r>
              <a:rPr lang="es-AR" sz="1600" b="1" i="1" dirty="0"/>
              <a:t>inversiones municipales </a:t>
            </a:r>
            <a:r>
              <a:rPr lang="es-AR" sz="1600" i="1" dirty="0"/>
              <a:t>que produzcan una significativa </a:t>
            </a:r>
            <a:r>
              <a:rPr lang="es-AR" sz="1600" b="1" i="1" dirty="0"/>
              <a:t>valorización de los inmuebles</a:t>
            </a:r>
            <a:r>
              <a:rPr lang="es-AR" sz="1600" i="1" dirty="0"/>
              <a:t>, y que se vuelque al mercado inmobiliario, </a:t>
            </a:r>
            <a:r>
              <a:rPr lang="es-AR" sz="1600" b="1" i="1" dirty="0"/>
              <a:t>tributarán la Contribución por Mejoras</a:t>
            </a:r>
            <a:r>
              <a:rPr lang="es-AR" sz="1600" i="1" dirty="0"/>
              <a:t>. Serán consideradas dentro de estas actuaciones las acciones administrativas del municipio y otros niveles de gobierno y/o las inversiones en infraestructura y equipamiento autorizadas, realizadas o promovidas por la Municipalidad…”. </a:t>
            </a:r>
            <a:endParaRPr lang="es-AR" sz="1600" dirty="0"/>
          </a:p>
        </p:txBody>
      </p:sp>
    </p:spTree>
    <p:extLst>
      <p:ext uri="{BB962C8B-B14F-4D97-AF65-F5344CB8AC3E}">
        <p14:creationId xmlns:p14="http://schemas.microsoft.com/office/powerpoint/2010/main" val="3123765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Título"/>
          <p:cNvSpPr txBox="1">
            <a:spLocks/>
          </p:cNvSpPr>
          <p:nvPr/>
        </p:nvSpPr>
        <p:spPr bwMode="auto">
          <a:xfrm>
            <a:off x="179388" y="115888"/>
            <a:ext cx="8785225" cy="5032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s-ES" kern="0" dirty="0" smtClean="0"/>
              <a:t>Pasos para la implementación de la CM</a:t>
            </a:r>
            <a:endParaRPr lang="es-AR" kern="0" dirty="0" smtClean="0"/>
          </a:p>
        </p:txBody>
      </p:sp>
      <p:sp>
        <p:nvSpPr>
          <p:cNvPr id="10" name="2 Marcador de contenido"/>
          <p:cNvSpPr txBox="1">
            <a:spLocks/>
          </p:cNvSpPr>
          <p:nvPr/>
        </p:nvSpPr>
        <p:spPr bwMode="auto">
          <a:xfrm>
            <a:off x="323726" y="1310829"/>
            <a:ext cx="8640762" cy="4566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s-AR" sz="2300" b="1" kern="0" dirty="0" smtClean="0">
                <a:solidFill>
                  <a:srgbClr val="CC3300"/>
                </a:solidFill>
                <a:latin typeface="+mj-lt"/>
              </a:rPr>
              <a:t>Base Imponible / Momento </a:t>
            </a:r>
            <a:r>
              <a:rPr lang="es-AR" sz="2300" b="1" kern="0" dirty="0">
                <a:solidFill>
                  <a:srgbClr val="CC3300"/>
                </a:solidFill>
                <a:latin typeface="+mj-lt"/>
              </a:rPr>
              <a:t>de exigibilidad del </a:t>
            </a:r>
            <a:r>
              <a:rPr lang="es-AR" sz="2300" b="1" kern="0" dirty="0" smtClean="0">
                <a:solidFill>
                  <a:srgbClr val="CC3300"/>
                </a:solidFill>
                <a:latin typeface="+mj-lt"/>
              </a:rPr>
              <a:t>tributo </a:t>
            </a:r>
            <a:r>
              <a:rPr lang="es-AR" sz="2300" dirty="0"/>
              <a:t>(Art. </a:t>
            </a:r>
            <a:r>
              <a:rPr lang="es-AR" sz="2300" dirty="0" smtClean="0"/>
              <a:t>226/7 </a:t>
            </a:r>
            <a:r>
              <a:rPr lang="es-AR" sz="2300" dirty="0"/>
              <a:t>OF)</a:t>
            </a:r>
            <a:endParaRPr lang="es-AR" sz="2300" kern="0" dirty="0">
              <a:solidFill>
                <a:srgbClr val="CC3300"/>
              </a:solidFill>
              <a:latin typeface="+mj-lt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1000" b="1" kern="0" dirty="0">
              <a:latin typeface="+mj-lt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b="1" kern="0" dirty="0">
                <a:latin typeface="+mj-lt"/>
              </a:rPr>
              <a:t>Incremento de edificabilidad:</a:t>
            </a:r>
            <a:r>
              <a:rPr lang="es-AR" sz="2200" kern="0" dirty="0">
                <a:latin typeface="+mj-lt"/>
              </a:rPr>
              <a:t> 80% de obra construida;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400" kern="0" dirty="0">
              <a:latin typeface="+mj-lt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b="1" kern="0" dirty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Cambio de uso del suelo</a:t>
            </a:r>
            <a:r>
              <a:rPr lang="es-AR" sz="2200" kern="0" dirty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: cambio de uso efectivo;</a:t>
            </a:r>
          </a:p>
          <a:p>
            <a:pPr eaLnBrk="0" hangingPunct="0">
              <a:spcBef>
                <a:spcPct val="20000"/>
              </a:spcBef>
              <a:defRPr/>
            </a:pPr>
            <a:endParaRPr lang="es-AR" sz="400" kern="0" dirty="0">
              <a:solidFill>
                <a:srgbClr val="000000"/>
              </a:solidFill>
              <a:latin typeface="+mj-lt"/>
              <a:ea typeface="+mj-ea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b="1" kern="0" dirty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Obra pública:</a:t>
            </a:r>
            <a:r>
              <a:rPr lang="es-AR" sz="2200" kern="0" dirty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 90% de obra construida</a:t>
            </a:r>
            <a:r>
              <a:rPr lang="es-AR" sz="2200" kern="0" dirty="0" smtClean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.</a:t>
            </a:r>
            <a:r>
              <a:rPr lang="es-AR" sz="2200" b="1" kern="0" dirty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 </a:t>
            </a:r>
            <a:endParaRPr lang="es-AR" sz="2200" b="1" kern="0" dirty="0" smtClean="0">
              <a:solidFill>
                <a:srgbClr val="000000"/>
              </a:solidFill>
              <a:latin typeface="+mj-lt"/>
              <a:ea typeface="+mj-ea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400" b="1" kern="0" dirty="0">
              <a:solidFill>
                <a:srgbClr val="000000"/>
              </a:solidFill>
              <a:latin typeface="+mj-lt"/>
              <a:ea typeface="+mj-ea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b="1" kern="0" dirty="0" smtClean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Habilitación </a:t>
            </a:r>
            <a:r>
              <a:rPr lang="es-AR" sz="2200" b="1" kern="0" dirty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de loteos</a:t>
            </a:r>
            <a:r>
              <a:rPr lang="es-AR" sz="2200" kern="0" dirty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: presentación de planos;</a:t>
            </a:r>
          </a:p>
          <a:p>
            <a:pPr eaLnBrk="0" hangingPunct="0">
              <a:spcBef>
                <a:spcPct val="20000"/>
              </a:spcBef>
              <a:defRPr/>
            </a:pPr>
            <a:endParaRPr lang="es-AR" sz="1600" kern="0" dirty="0" smtClean="0">
              <a:solidFill>
                <a:srgbClr val="000000"/>
              </a:solidFill>
              <a:latin typeface="+mj-lt"/>
              <a:ea typeface="+mj-ea"/>
              <a:cs typeface="Arial"/>
            </a:endParaRPr>
          </a:p>
          <a:p>
            <a:pPr eaLnBrk="0" hangingPunct="0">
              <a:spcBef>
                <a:spcPct val="20000"/>
              </a:spcBef>
              <a:defRPr/>
            </a:pPr>
            <a:endParaRPr lang="es-AR" sz="400" kern="0" dirty="0">
              <a:solidFill>
                <a:srgbClr val="000000"/>
              </a:solidFill>
              <a:latin typeface="+mj-lt"/>
              <a:ea typeface="+mj-ea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s-AR" sz="2300" b="1" kern="0" dirty="0">
                <a:solidFill>
                  <a:srgbClr val="CC3300"/>
                </a:solidFill>
                <a:latin typeface="+mj-lt"/>
                <a:cs typeface="Arial"/>
              </a:rPr>
              <a:t>Inscripción en registro de deudas </a:t>
            </a:r>
            <a:r>
              <a:rPr lang="es-AR" sz="2300" b="1" kern="0" dirty="0" smtClean="0">
                <a:solidFill>
                  <a:srgbClr val="CC3300"/>
                </a:solidFill>
                <a:latin typeface="+mj-lt"/>
                <a:cs typeface="Arial"/>
              </a:rPr>
              <a:t>municipales </a:t>
            </a:r>
            <a:r>
              <a:rPr lang="es-AR" sz="2400" dirty="0">
                <a:solidFill>
                  <a:prstClr val="black"/>
                </a:solidFill>
              </a:rPr>
              <a:t>(Art. </a:t>
            </a:r>
            <a:r>
              <a:rPr lang="es-AR" sz="2400" dirty="0" smtClean="0">
                <a:solidFill>
                  <a:prstClr val="black"/>
                </a:solidFill>
              </a:rPr>
              <a:t>229 </a:t>
            </a:r>
            <a:r>
              <a:rPr lang="es-AR" sz="2400" dirty="0">
                <a:solidFill>
                  <a:prstClr val="black"/>
                </a:solidFill>
              </a:rPr>
              <a:t>OF)</a:t>
            </a:r>
            <a:endParaRPr lang="es-AR" sz="2600" b="1" kern="0" dirty="0">
              <a:solidFill>
                <a:srgbClr val="CC33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endParaRPr lang="es-AR" sz="10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Obligatoriedad de libre deuda para inscripción del bien en casos de transferencia de dominio;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1500" kern="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altLang="es-AR" sz="3200" dirty="0" smtClean="0"/>
              <a:t>Condiciones para la implementación de la CM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</p:spTree>
    <p:extLst>
      <p:ext uri="{BB962C8B-B14F-4D97-AF65-F5344CB8AC3E}">
        <p14:creationId xmlns:p14="http://schemas.microsoft.com/office/powerpoint/2010/main" val="426216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2 Marcador de contenido"/>
          <p:cNvSpPr txBox="1">
            <a:spLocks/>
          </p:cNvSpPr>
          <p:nvPr/>
        </p:nvSpPr>
        <p:spPr bwMode="auto">
          <a:xfrm>
            <a:off x="251520" y="1519238"/>
            <a:ext cx="8568951" cy="4214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s-AR" sz="2800" b="1" kern="0" dirty="0" smtClean="0">
                <a:solidFill>
                  <a:srgbClr val="CC3300"/>
                </a:solidFill>
                <a:latin typeface="+mj-lt"/>
              </a:rPr>
              <a:t>Base Imponible / Alícuotas </a:t>
            </a:r>
            <a:r>
              <a:rPr lang="es-AR" sz="2800" b="1" kern="0" dirty="0" smtClean="0">
                <a:solidFill>
                  <a:srgbClr val="CC3300"/>
                </a:solidFill>
                <a:latin typeface="+mj-lt"/>
              </a:rPr>
              <a:t>aplicadas </a:t>
            </a:r>
            <a:r>
              <a:rPr lang="es-AR" sz="2800" dirty="0"/>
              <a:t>(Art. 79 bis OI</a:t>
            </a:r>
            <a:r>
              <a:rPr lang="es-AR" sz="2800" dirty="0" smtClean="0"/>
              <a:t>)</a:t>
            </a:r>
            <a:endParaRPr lang="es-AR" sz="2800" b="1" kern="0" dirty="0">
              <a:solidFill>
                <a:srgbClr val="CC3300"/>
              </a:solidFill>
              <a:latin typeface="+mj-lt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1000" b="1" kern="0" dirty="0">
              <a:latin typeface="+mj-lt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1000" b="1" kern="0" dirty="0">
              <a:latin typeface="+mj-lt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400" b="1" kern="0" dirty="0">
                <a:latin typeface="+mj-lt"/>
              </a:rPr>
              <a:t>Incremento de edificabilidad:</a:t>
            </a:r>
            <a:r>
              <a:rPr lang="es-AR" sz="2400" kern="0" dirty="0">
                <a:latin typeface="+mj-lt"/>
              </a:rPr>
              <a:t> 20% de la diferencia en m2 construibles entre ambas normas;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1000" kern="0" dirty="0">
              <a:latin typeface="+mj-lt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400" b="1" kern="0" dirty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Cambio de uso del suelo</a:t>
            </a:r>
            <a:r>
              <a:rPr lang="es-AR" sz="2400" kern="0" dirty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: 20% del valor fiscal;</a:t>
            </a:r>
          </a:p>
          <a:p>
            <a:pPr eaLnBrk="0" hangingPunct="0">
              <a:spcBef>
                <a:spcPct val="20000"/>
              </a:spcBef>
              <a:defRPr/>
            </a:pPr>
            <a:endParaRPr lang="es-AR" sz="1000" kern="0" dirty="0">
              <a:solidFill>
                <a:srgbClr val="000000"/>
              </a:solidFill>
              <a:latin typeface="+mj-lt"/>
              <a:ea typeface="+mj-ea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400" b="1" kern="0" dirty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Obra pública:</a:t>
            </a:r>
            <a:r>
              <a:rPr lang="es-AR" sz="2400" kern="0" dirty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 prorrateo entre todos los </a:t>
            </a:r>
            <a:r>
              <a:rPr lang="es-AR" sz="2400" kern="0" dirty="0" smtClean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inmuebles beneficiados </a:t>
            </a:r>
            <a:r>
              <a:rPr lang="es-AR" sz="2400" kern="0" dirty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(en base a superficie de cada inmueble</a:t>
            </a:r>
            <a:r>
              <a:rPr lang="es-AR" sz="2400" kern="0" dirty="0" smtClean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).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1000" kern="0" dirty="0" smtClean="0">
              <a:solidFill>
                <a:srgbClr val="000000"/>
              </a:solidFill>
              <a:latin typeface="+mj-lt"/>
              <a:ea typeface="+mj-ea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400" b="1" kern="0" dirty="0" smtClean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 </a:t>
            </a:r>
            <a:r>
              <a:rPr lang="es-AR" sz="2400" b="1" kern="0" dirty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Habilitación de loteos</a:t>
            </a:r>
            <a:r>
              <a:rPr lang="es-AR" sz="2400" kern="0" dirty="0">
                <a:solidFill>
                  <a:srgbClr val="000000"/>
                </a:solidFill>
                <a:latin typeface="+mj-lt"/>
                <a:ea typeface="+mj-ea"/>
                <a:cs typeface="Arial"/>
              </a:rPr>
              <a:t>: 12% de los terrenos;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2400" kern="0" dirty="0">
              <a:solidFill>
                <a:srgbClr val="000000"/>
              </a:solidFill>
              <a:latin typeface="+mj-lt"/>
              <a:ea typeface="+mj-ea"/>
              <a:cs typeface="Arial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altLang="es-AR" sz="3200" dirty="0" smtClean="0"/>
              <a:t>Condiciones para la implementación de la CM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</p:spTree>
    <p:extLst>
      <p:ext uri="{BB962C8B-B14F-4D97-AF65-F5344CB8AC3E}">
        <p14:creationId xmlns:p14="http://schemas.microsoft.com/office/powerpoint/2010/main" val="343385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2 Marcador de contenido"/>
          <p:cNvSpPr>
            <a:spLocks noGrp="1"/>
          </p:cNvSpPr>
          <p:nvPr>
            <p:ph idx="1"/>
          </p:nvPr>
        </p:nvSpPr>
        <p:spPr>
          <a:xfrm>
            <a:off x="323726" y="1268760"/>
            <a:ext cx="6192490" cy="2212975"/>
          </a:xfrm>
        </p:spPr>
        <p:txBody>
          <a:bodyPr>
            <a:normAutofit fontScale="85000" lnSpcReduction="20000"/>
          </a:bodyPr>
          <a:lstStyle/>
          <a:p>
            <a:pPr>
              <a:buFontTx/>
              <a:buNone/>
              <a:defRPr/>
            </a:pPr>
            <a:r>
              <a:rPr lang="es-AR" sz="3000" b="1" dirty="0" smtClean="0">
                <a:solidFill>
                  <a:srgbClr val="CC3300"/>
                </a:solidFill>
              </a:rPr>
              <a:t>Sustento normativo local</a:t>
            </a:r>
          </a:p>
          <a:p>
            <a:pPr algn="ctr">
              <a:buFontTx/>
              <a:buNone/>
              <a:defRPr/>
            </a:pPr>
            <a:endParaRPr lang="es-AR" sz="2000" b="1" dirty="0" smtClean="0"/>
          </a:p>
          <a:p>
            <a:pPr>
              <a:buFont typeface="Wingdings" pitchFamily="2" charset="2"/>
              <a:buChar char="ü"/>
              <a:defRPr/>
            </a:pPr>
            <a:r>
              <a:rPr lang="es-AR" sz="2600" b="1" dirty="0" smtClean="0"/>
              <a:t>Ordenanza fiscal:</a:t>
            </a:r>
          </a:p>
          <a:p>
            <a:pPr marL="0" indent="0">
              <a:buFontTx/>
              <a:buNone/>
              <a:defRPr/>
            </a:pPr>
            <a:endParaRPr lang="es-AR" sz="15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465138" indent="0">
              <a:buNone/>
              <a:defRPr/>
            </a:pPr>
            <a:endParaRPr lang="es-AR" sz="800" dirty="0" smtClean="0"/>
          </a:p>
          <a:p>
            <a:pPr marL="808038">
              <a:defRPr/>
            </a:pPr>
            <a:r>
              <a:rPr lang="es-AR" sz="2600" dirty="0" smtClean="0"/>
              <a:t>Art. 228°: </a:t>
            </a:r>
            <a:r>
              <a:rPr lang="es-AR" sz="2600" i="1" dirty="0" smtClean="0"/>
              <a:t>Contribuyentes</a:t>
            </a:r>
            <a:endParaRPr lang="es-AR" sz="2600" dirty="0" smtClean="0"/>
          </a:p>
          <a:p>
            <a:pPr marL="808038">
              <a:defRPr/>
            </a:pPr>
            <a:endParaRPr lang="es-AR" sz="800" dirty="0" smtClean="0"/>
          </a:p>
          <a:p>
            <a:pPr marL="808038">
              <a:defRPr/>
            </a:pPr>
            <a:r>
              <a:rPr lang="es-AR" sz="2600" dirty="0" smtClean="0"/>
              <a:t>Art. 230°: </a:t>
            </a:r>
            <a:r>
              <a:rPr lang="es-AR" sz="2600" i="1" dirty="0" smtClean="0"/>
              <a:t>Exenciones al tributo</a:t>
            </a:r>
            <a:endParaRPr lang="es-AR" sz="2600" dirty="0" smtClean="0"/>
          </a:p>
        </p:txBody>
      </p:sp>
      <p:sp>
        <p:nvSpPr>
          <p:cNvPr id="7" name="1 Título"/>
          <p:cNvSpPr txBox="1">
            <a:spLocks/>
          </p:cNvSpPr>
          <p:nvPr/>
        </p:nvSpPr>
        <p:spPr bwMode="auto">
          <a:xfrm>
            <a:off x="331788" y="115888"/>
            <a:ext cx="8785225" cy="5032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s-ES" kern="0" dirty="0" smtClean="0"/>
              <a:t>Condiciones para la implementación de la CM</a:t>
            </a:r>
            <a:endParaRPr lang="es-AR" kern="0" dirty="0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altLang="es-AR" sz="3200" dirty="0" smtClean="0"/>
              <a:t>Condiciones para la implementación de la CM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 bwMode="auto">
          <a:xfrm>
            <a:off x="350187" y="3789040"/>
            <a:ext cx="8542293" cy="2062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altLang="es-AR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+mj-lt"/>
                <a:cs typeface="Arial"/>
              </a:rPr>
              <a:t>Sustento político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AR" altLang="es-AR" sz="10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s-AR" altLang="es-AR" sz="27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</a:rPr>
              <a:t>Liderazgo y decisión política.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s-AR" altLang="es-AR" sz="27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</a:rPr>
              <a:t>Construcción de consensos.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s-AR" altLang="es-AR" sz="27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</a:rPr>
              <a:t>Negociación con propietarios tras sanción Ordenanza.</a:t>
            </a:r>
          </a:p>
        </p:txBody>
      </p:sp>
    </p:spTree>
    <p:extLst>
      <p:ext uri="{BB962C8B-B14F-4D97-AF65-F5344CB8AC3E}">
        <p14:creationId xmlns:p14="http://schemas.microsoft.com/office/powerpoint/2010/main" val="376644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1" r="16826" b="10545"/>
          <a:stretch>
            <a:fillRect/>
          </a:stretch>
        </p:blipFill>
        <p:spPr bwMode="auto">
          <a:xfrm>
            <a:off x="15875" y="749300"/>
            <a:ext cx="9128125" cy="557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2 Marcador de contenido"/>
          <p:cNvSpPr>
            <a:spLocks noGrp="1"/>
          </p:cNvSpPr>
          <p:nvPr>
            <p:ph idx="1"/>
          </p:nvPr>
        </p:nvSpPr>
        <p:spPr>
          <a:xfrm>
            <a:off x="219075" y="836613"/>
            <a:ext cx="8890000" cy="4895850"/>
          </a:xfrm>
        </p:spPr>
        <p:txBody>
          <a:bodyPr/>
          <a:lstStyle/>
          <a:p>
            <a:pPr marL="514350" indent="-514350">
              <a:lnSpc>
                <a:spcPct val="150000"/>
              </a:lnSpc>
              <a:spcBef>
                <a:spcPct val="0"/>
              </a:spcBef>
              <a:buFontTx/>
              <a:buAutoNum type="arabicPeriod"/>
            </a:pPr>
            <a:r>
              <a:rPr lang="es-AR" altLang="es-AR" sz="2500" b="1" dirty="0" smtClean="0">
                <a:solidFill>
                  <a:srgbClr val="F2D712"/>
                </a:solidFill>
              </a:rPr>
              <a:t>Sanción de la Ordenanza que rige la CM</a:t>
            </a:r>
          </a:p>
          <a:p>
            <a:pPr marL="514350" indent="-514350">
              <a:lnSpc>
                <a:spcPct val="150000"/>
              </a:lnSpc>
              <a:spcBef>
                <a:spcPct val="0"/>
              </a:spcBef>
              <a:buFontTx/>
              <a:buAutoNum type="arabicPeriod"/>
            </a:pPr>
            <a:r>
              <a:rPr lang="es-AR" altLang="es-AR" sz="2500" b="1" dirty="0" smtClean="0">
                <a:solidFill>
                  <a:srgbClr val="F2D712"/>
                </a:solidFill>
              </a:rPr>
              <a:t>Existencia de algún hecho imponible según art. 225°</a:t>
            </a:r>
          </a:p>
          <a:p>
            <a:pPr marL="514350" indent="-514350">
              <a:lnSpc>
                <a:spcPct val="150000"/>
              </a:lnSpc>
              <a:spcBef>
                <a:spcPct val="0"/>
              </a:spcBef>
              <a:buFontTx/>
              <a:buAutoNum type="arabicPeriod"/>
            </a:pPr>
            <a:r>
              <a:rPr lang="es-AR" altLang="es-AR" sz="2500" b="1" dirty="0" smtClean="0">
                <a:solidFill>
                  <a:srgbClr val="F2D712"/>
                </a:solidFill>
              </a:rPr>
              <a:t>Solicitud de aprobación de planos para habilitar loteo</a:t>
            </a:r>
          </a:p>
          <a:p>
            <a:pPr marL="514350" indent="-514350">
              <a:lnSpc>
                <a:spcPct val="150000"/>
              </a:lnSpc>
              <a:spcBef>
                <a:spcPct val="0"/>
              </a:spcBef>
              <a:buFontTx/>
              <a:buAutoNum type="arabicPeriod"/>
            </a:pPr>
            <a:r>
              <a:rPr lang="es-AR" altLang="es-AR" sz="2500" b="1" dirty="0" smtClean="0">
                <a:solidFill>
                  <a:srgbClr val="F2D712"/>
                </a:solidFill>
              </a:rPr>
              <a:t>Análisis del proyecto por parte del Ejecutivo</a:t>
            </a:r>
          </a:p>
          <a:p>
            <a:pPr marL="514350" indent="-514350">
              <a:lnSpc>
                <a:spcPct val="150000"/>
              </a:lnSpc>
              <a:spcBef>
                <a:spcPct val="0"/>
              </a:spcBef>
              <a:buFontTx/>
              <a:buAutoNum type="arabicPeriod"/>
            </a:pPr>
            <a:r>
              <a:rPr lang="es-AR" altLang="es-AR" sz="2500" b="1" dirty="0" smtClean="0">
                <a:solidFill>
                  <a:srgbClr val="F2D712"/>
                </a:solidFill>
              </a:rPr>
              <a:t>Cálculo de la CM a pagar por el propietario</a:t>
            </a:r>
          </a:p>
        </p:txBody>
      </p:sp>
      <p:sp>
        <p:nvSpPr>
          <p:cNvPr id="7" name="2 Marcador de contenido"/>
          <p:cNvSpPr txBox="1">
            <a:spLocks/>
          </p:cNvSpPr>
          <p:nvPr/>
        </p:nvSpPr>
        <p:spPr bwMode="auto">
          <a:xfrm>
            <a:off x="250825" y="3717925"/>
            <a:ext cx="8890000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514350" indent="-514350">
              <a:lnSpc>
                <a:spcPct val="150000"/>
              </a:lnSpc>
              <a:spcBef>
                <a:spcPct val="0"/>
              </a:spcBef>
              <a:buFontTx/>
              <a:buAutoNum type="arabicPeriod" startAt="6"/>
              <a:defRPr/>
            </a:pPr>
            <a:r>
              <a:rPr lang="es-AR" sz="2500" b="1" kern="0" dirty="0" smtClean="0">
                <a:solidFill>
                  <a:srgbClr val="F2D712"/>
                </a:solidFill>
              </a:rPr>
              <a:t>Elección de la forma de pago de la infraestructura</a:t>
            </a:r>
          </a:p>
          <a:p>
            <a:pPr marL="514350" indent="-514350">
              <a:lnSpc>
                <a:spcPct val="150000"/>
              </a:lnSpc>
              <a:spcBef>
                <a:spcPct val="0"/>
              </a:spcBef>
              <a:buFontTx/>
              <a:buAutoNum type="arabicPeriod" startAt="6"/>
              <a:defRPr/>
            </a:pPr>
            <a:r>
              <a:rPr lang="es-AR" sz="2500" b="1" kern="0" dirty="0" smtClean="0">
                <a:solidFill>
                  <a:srgbClr val="F2D712"/>
                </a:solidFill>
              </a:rPr>
              <a:t>Firma del convenio entre el Ejecutivo y el propietario</a:t>
            </a:r>
          </a:p>
          <a:p>
            <a:pPr marL="514350" indent="-514350">
              <a:lnSpc>
                <a:spcPct val="150000"/>
              </a:lnSpc>
              <a:spcBef>
                <a:spcPct val="0"/>
              </a:spcBef>
              <a:buFontTx/>
              <a:buAutoNum type="arabicPeriod" startAt="6"/>
              <a:defRPr/>
            </a:pPr>
            <a:r>
              <a:rPr lang="es-AR" sz="2500" b="1" kern="0" dirty="0" smtClean="0">
                <a:solidFill>
                  <a:srgbClr val="F2D712"/>
                </a:solidFill>
              </a:rPr>
              <a:t>Sanción de Ordenanza (aceptación de terrenos por HCD)</a:t>
            </a:r>
          </a:p>
          <a:p>
            <a:pPr marL="514350" indent="-514350">
              <a:lnSpc>
                <a:spcPct val="150000"/>
              </a:lnSpc>
              <a:spcBef>
                <a:spcPct val="0"/>
              </a:spcBef>
              <a:buFontTx/>
              <a:buAutoNum type="arabicPeriod" startAt="6"/>
              <a:defRPr/>
            </a:pPr>
            <a:r>
              <a:rPr lang="es-AR" sz="2500" b="1" kern="0" dirty="0" smtClean="0">
                <a:solidFill>
                  <a:srgbClr val="F2D712"/>
                </a:solidFill>
              </a:rPr>
              <a:t>Escrituración de los terrenos cedidos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altLang="es-AR" sz="3200" dirty="0" smtClean="0"/>
              <a:t>Pasos para la implementación de la CM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</p:spTree>
    <p:extLst>
      <p:ext uri="{BB962C8B-B14F-4D97-AF65-F5344CB8AC3E}">
        <p14:creationId xmlns:p14="http://schemas.microsoft.com/office/powerpoint/2010/main" val="2799773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 altLang="es-AR" smtClean="0"/>
          </a:p>
        </p:txBody>
      </p:sp>
      <p:pic>
        <p:nvPicPr>
          <p:cNvPr id="13316" name="3 Marcador de contenid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" r="20229" b="10556"/>
          <a:stretch>
            <a:fillRect/>
          </a:stretch>
        </p:blipFill>
        <p:spPr bwMode="auto">
          <a:xfrm>
            <a:off x="0" y="692150"/>
            <a:ext cx="9144000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2430463" y="2384425"/>
            <a:ext cx="4040187" cy="4205288"/>
          </a:xfrm>
          <a:custGeom>
            <a:avLst/>
            <a:gdLst>
              <a:gd name="connsiteX0" fmla="*/ 1592580 w 3962400"/>
              <a:gd name="connsiteY0" fmla="*/ 30480 h 3246120"/>
              <a:gd name="connsiteX1" fmla="*/ 2377440 w 3962400"/>
              <a:gd name="connsiteY1" fmla="*/ 0 h 3246120"/>
              <a:gd name="connsiteX2" fmla="*/ 2392680 w 3962400"/>
              <a:gd name="connsiteY2" fmla="*/ 723900 h 3246120"/>
              <a:gd name="connsiteX3" fmla="*/ 3909060 w 3962400"/>
              <a:gd name="connsiteY3" fmla="*/ 708660 h 3246120"/>
              <a:gd name="connsiteX4" fmla="*/ 3962400 w 3962400"/>
              <a:gd name="connsiteY4" fmla="*/ 3208020 h 3246120"/>
              <a:gd name="connsiteX5" fmla="*/ 754380 w 3962400"/>
              <a:gd name="connsiteY5" fmla="*/ 3246120 h 3246120"/>
              <a:gd name="connsiteX6" fmla="*/ 754380 w 3962400"/>
              <a:gd name="connsiteY6" fmla="*/ 2644140 h 3246120"/>
              <a:gd name="connsiteX7" fmla="*/ 0 w 3962400"/>
              <a:gd name="connsiteY7" fmla="*/ 2674620 h 3246120"/>
              <a:gd name="connsiteX8" fmla="*/ 15240 w 3962400"/>
              <a:gd name="connsiteY8" fmla="*/ 2392680 h 3246120"/>
              <a:gd name="connsiteX9" fmla="*/ 381000 w 3962400"/>
              <a:gd name="connsiteY9" fmla="*/ 2385060 h 3246120"/>
              <a:gd name="connsiteX10" fmla="*/ 373380 w 3962400"/>
              <a:gd name="connsiteY10" fmla="*/ 2217420 h 3246120"/>
              <a:gd name="connsiteX11" fmla="*/ 259080 w 3962400"/>
              <a:gd name="connsiteY11" fmla="*/ 2232660 h 3246120"/>
              <a:gd name="connsiteX12" fmla="*/ 266700 w 3962400"/>
              <a:gd name="connsiteY12" fmla="*/ 2118360 h 3246120"/>
              <a:gd name="connsiteX13" fmla="*/ 358140 w 3962400"/>
              <a:gd name="connsiteY13" fmla="*/ 2125980 h 3246120"/>
              <a:gd name="connsiteX14" fmla="*/ 365760 w 3962400"/>
              <a:gd name="connsiteY14" fmla="*/ 2026920 h 3246120"/>
              <a:gd name="connsiteX15" fmla="*/ 312420 w 3962400"/>
              <a:gd name="connsiteY15" fmla="*/ 2026920 h 3246120"/>
              <a:gd name="connsiteX16" fmla="*/ 320040 w 3962400"/>
              <a:gd name="connsiteY16" fmla="*/ 1577340 h 3246120"/>
              <a:gd name="connsiteX17" fmla="*/ 792480 w 3962400"/>
              <a:gd name="connsiteY17" fmla="*/ 1569720 h 3246120"/>
              <a:gd name="connsiteX18" fmla="*/ 792480 w 3962400"/>
              <a:gd name="connsiteY18" fmla="*/ 510540 h 3246120"/>
              <a:gd name="connsiteX19" fmla="*/ 1592580 w 3962400"/>
              <a:gd name="connsiteY19" fmla="*/ 487680 h 3246120"/>
              <a:gd name="connsiteX20" fmla="*/ 1592580 w 3962400"/>
              <a:gd name="connsiteY20" fmla="*/ 30480 h 3246120"/>
              <a:gd name="connsiteX0" fmla="*/ 1592580 w 4023360"/>
              <a:gd name="connsiteY0" fmla="*/ 30480 h 4907280"/>
              <a:gd name="connsiteX1" fmla="*/ 2377440 w 4023360"/>
              <a:gd name="connsiteY1" fmla="*/ 0 h 4907280"/>
              <a:gd name="connsiteX2" fmla="*/ 2392680 w 4023360"/>
              <a:gd name="connsiteY2" fmla="*/ 723900 h 4907280"/>
              <a:gd name="connsiteX3" fmla="*/ 3909060 w 4023360"/>
              <a:gd name="connsiteY3" fmla="*/ 708660 h 4907280"/>
              <a:gd name="connsiteX4" fmla="*/ 4023360 w 4023360"/>
              <a:gd name="connsiteY4" fmla="*/ 4907280 h 4907280"/>
              <a:gd name="connsiteX5" fmla="*/ 754380 w 4023360"/>
              <a:gd name="connsiteY5" fmla="*/ 3246120 h 4907280"/>
              <a:gd name="connsiteX6" fmla="*/ 754380 w 4023360"/>
              <a:gd name="connsiteY6" fmla="*/ 2644140 h 4907280"/>
              <a:gd name="connsiteX7" fmla="*/ 0 w 4023360"/>
              <a:gd name="connsiteY7" fmla="*/ 2674620 h 4907280"/>
              <a:gd name="connsiteX8" fmla="*/ 15240 w 4023360"/>
              <a:gd name="connsiteY8" fmla="*/ 2392680 h 4907280"/>
              <a:gd name="connsiteX9" fmla="*/ 381000 w 4023360"/>
              <a:gd name="connsiteY9" fmla="*/ 2385060 h 4907280"/>
              <a:gd name="connsiteX10" fmla="*/ 373380 w 4023360"/>
              <a:gd name="connsiteY10" fmla="*/ 2217420 h 4907280"/>
              <a:gd name="connsiteX11" fmla="*/ 259080 w 4023360"/>
              <a:gd name="connsiteY11" fmla="*/ 2232660 h 4907280"/>
              <a:gd name="connsiteX12" fmla="*/ 266700 w 4023360"/>
              <a:gd name="connsiteY12" fmla="*/ 2118360 h 4907280"/>
              <a:gd name="connsiteX13" fmla="*/ 358140 w 4023360"/>
              <a:gd name="connsiteY13" fmla="*/ 2125980 h 4907280"/>
              <a:gd name="connsiteX14" fmla="*/ 365760 w 4023360"/>
              <a:gd name="connsiteY14" fmla="*/ 2026920 h 4907280"/>
              <a:gd name="connsiteX15" fmla="*/ 312420 w 4023360"/>
              <a:gd name="connsiteY15" fmla="*/ 2026920 h 4907280"/>
              <a:gd name="connsiteX16" fmla="*/ 320040 w 4023360"/>
              <a:gd name="connsiteY16" fmla="*/ 1577340 h 4907280"/>
              <a:gd name="connsiteX17" fmla="*/ 792480 w 4023360"/>
              <a:gd name="connsiteY17" fmla="*/ 1569720 h 4907280"/>
              <a:gd name="connsiteX18" fmla="*/ 792480 w 4023360"/>
              <a:gd name="connsiteY18" fmla="*/ 510540 h 4907280"/>
              <a:gd name="connsiteX19" fmla="*/ 1592580 w 4023360"/>
              <a:gd name="connsiteY19" fmla="*/ 487680 h 4907280"/>
              <a:gd name="connsiteX20" fmla="*/ 1592580 w 4023360"/>
              <a:gd name="connsiteY20" fmla="*/ 30480 h 4907280"/>
              <a:gd name="connsiteX0" fmla="*/ 1592580 w 3947160"/>
              <a:gd name="connsiteY0" fmla="*/ 30480 h 3726180"/>
              <a:gd name="connsiteX1" fmla="*/ 2377440 w 3947160"/>
              <a:gd name="connsiteY1" fmla="*/ 0 h 3726180"/>
              <a:gd name="connsiteX2" fmla="*/ 2392680 w 3947160"/>
              <a:gd name="connsiteY2" fmla="*/ 723900 h 3726180"/>
              <a:gd name="connsiteX3" fmla="*/ 3909060 w 3947160"/>
              <a:gd name="connsiteY3" fmla="*/ 708660 h 3726180"/>
              <a:gd name="connsiteX4" fmla="*/ 3947160 w 3947160"/>
              <a:gd name="connsiteY4" fmla="*/ 3726180 h 3726180"/>
              <a:gd name="connsiteX5" fmla="*/ 754380 w 3947160"/>
              <a:gd name="connsiteY5" fmla="*/ 3246120 h 3726180"/>
              <a:gd name="connsiteX6" fmla="*/ 754380 w 3947160"/>
              <a:gd name="connsiteY6" fmla="*/ 2644140 h 3726180"/>
              <a:gd name="connsiteX7" fmla="*/ 0 w 3947160"/>
              <a:gd name="connsiteY7" fmla="*/ 2674620 h 3726180"/>
              <a:gd name="connsiteX8" fmla="*/ 15240 w 3947160"/>
              <a:gd name="connsiteY8" fmla="*/ 2392680 h 3726180"/>
              <a:gd name="connsiteX9" fmla="*/ 381000 w 3947160"/>
              <a:gd name="connsiteY9" fmla="*/ 2385060 h 3726180"/>
              <a:gd name="connsiteX10" fmla="*/ 373380 w 3947160"/>
              <a:gd name="connsiteY10" fmla="*/ 2217420 h 3726180"/>
              <a:gd name="connsiteX11" fmla="*/ 259080 w 3947160"/>
              <a:gd name="connsiteY11" fmla="*/ 2232660 h 3726180"/>
              <a:gd name="connsiteX12" fmla="*/ 266700 w 3947160"/>
              <a:gd name="connsiteY12" fmla="*/ 2118360 h 3726180"/>
              <a:gd name="connsiteX13" fmla="*/ 358140 w 3947160"/>
              <a:gd name="connsiteY13" fmla="*/ 2125980 h 3726180"/>
              <a:gd name="connsiteX14" fmla="*/ 365760 w 3947160"/>
              <a:gd name="connsiteY14" fmla="*/ 2026920 h 3726180"/>
              <a:gd name="connsiteX15" fmla="*/ 312420 w 3947160"/>
              <a:gd name="connsiteY15" fmla="*/ 2026920 h 3726180"/>
              <a:gd name="connsiteX16" fmla="*/ 320040 w 3947160"/>
              <a:gd name="connsiteY16" fmla="*/ 1577340 h 3726180"/>
              <a:gd name="connsiteX17" fmla="*/ 792480 w 3947160"/>
              <a:gd name="connsiteY17" fmla="*/ 1569720 h 3726180"/>
              <a:gd name="connsiteX18" fmla="*/ 792480 w 3947160"/>
              <a:gd name="connsiteY18" fmla="*/ 510540 h 3726180"/>
              <a:gd name="connsiteX19" fmla="*/ 1592580 w 3947160"/>
              <a:gd name="connsiteY19" fmla="*/ 487680 h 3726180"/>
              <a:gd name="connsiteX20" fmla="*/ 1592580 w 3947160"/>
              <a:gd name="connsiteY20" fmla="*/ 30480 h 3726180"/>
              <a:gd name="connsiteX0" fmla="*/ 1592580 w 3959860"/>
              <a:gd name="connsiteY0" fmla="*/ 30480 h 4132580"/>
              <a:gd name="connsiteX1" fmla="*/ 2377440 w 3959860"/>
              <a:gd name="connsiteY1" fmla="*/ 0 h 4132580"/>
              <a:gd name="connsiteX2" fmla="*/ 2392680 w 3959860"/>
              <a:gd name="connsiteY2" fmla="*/ 723900 h 4132580"/>
              <a:gd name="connsiteX3" fmla="*/ 3909060 w 3959860"/>
              <a:gd name="connsiteY3" fmla="*/ 708660 h 4132580"/>
              <a:gd name="connsiteX4" fmla="*/ 3959860 w 3959860"/>
              <a:gd name="connsiteY4" fmla="*/ 4132580 h 4132580"/>
              <a:gd name="connsiteX5" fmla="*/ 754380 w 3959860"/>
              <a:gd name="connsiteY5" fmla="*/ 3246120 h 4132580"/>
              <a:gd name="connsiteX6" fmla="*/ 754380 w 3959860"/>
              <a:gd name="connsiteY6" fmla="*/ 2644140 h 4132580"/>
              <a:gd name="connsiteX7" fmla="*/ 0 w 3959860"/>
              <a:gd name="connsiteY7" fmla="*/ 2674620 h 4132580"/>
              <a:gd name="connsiteX8" fmla="*/ 15240 w 3959860"/>
              <a:gd name="connsiteY8" fmla="*/ 2392680 h 4132580"/>
              <a:gd name="connsiteX9" fmla="*/ 381000 w 3959860"/>
              <a:gd name="connsiteY9" fmla="*/ 2385060 h 4132580"/>
              <a:gd name="connsiteX10" fmla="*/ 373380 w 3959860"/>
              <a:gd name="connsiteY10" fmla="*/ 2217420 h 4132580"/>
              <a:gd name="connsiteX11" fmla="*/ 259080 w 3959860"/>
              <a:gd name="connsiteY11" fmla="*/ 2232660 h 4132580"/>
              <a:gd name="connsiteX12" fmla="*/ 266700 w 3959860"/>
              <a:gd name="connsiteY12" fmla="*/ 2118360 h 4132580"/>
              <a:gd name="connsiteX13" fmla="*/ 358140 w 3959860"/>
              <a:gd name="connsiteY13" fmla="*/ 2125980 h 4132580"/>
              <a:gd name="connsiteX14" fmla="*/ 365760 w 3959860"/>
              <a:gd name="connsiteY14" fmla="*/ 2026920 h 4132580"/>
              <a:gd name="connsiteX15" fmla="*/ 312420 w 3959860"/>
              <a:gd name="connsiteY15" fmla="*/ 2026920 h 4132580"/>
              <a:gd name="connsiteX16" fmla="*/ 320040 w 3959860"/>
              <a:gd name="connsiteY16" fmla="*/ 1577340 h 4132580"/>
              <a:gd name="connsiteX17" fmla="*/ 792480 w 3959860"/>
              <a:gd name="connsiteY17" fmla="*/ 1569720 h 4132580"/>
              <a:gd name="connsiteX18" fmla="*/ 792480 w 3959860"/>
              <a:gd name="connsiteY18" fmla="*/ 510540 h 4132580"/>
              <a:gd name="connsiteX19" fmla="*/ 1592580 w 3959860"/>
              <a:gd name="connsiteY19" fmla="*/ 487680 h 4132580"/>
              <a:gd name="connsiteX20" fmla="*/ 1592580 w 3959860"/>
              <a:gd name="connsiteY20" fmla="*/ 30480 h 4132580"/>
              <a:gd name="connsiteX0" fmla="*/ 1592580 w 4023360"/>
              <a:gd name="connsiteY0" fmla="*/ 30480 h 5161280"/>
              <a:gd name="connsiteX1" fmla="*/ 2377440 w 4023360"/>
              <a:gd name="connsiteY1" fmla="*/ 0 h 5161280"/>
              <a:gd name="connsiteX2" fmla="*/ 2392680 w 4023360"/>
              <a:gd name="connsiteY2" fmla="*/ 723900 h 5161280"/>
              <a:gd name="connsiteX3" fmla="*/ 3909060 w 4023360"/>
              <a:gd name="connsiteY3" fmla="*/ 708660 h 5161280"/>
              <a:gd name="connsiteX4" fmla="*/ 4023360 w 4023360"/>
              <a:gd name="connsiteY4" fmla="*/ 5161280 h 5161280"/>
              <a:gd name="connsiteX5" fmla="*/ 754380 w 4023360"/>
              <a:gd name="connsiteY5" fmla="*/ 3246120 h 5161280"/>
              <a:gd name="connsiteX6" fmla="*/ 754380 w 4023360"/>
              <a:gd name="connsiteY6" fmla="*/ 2644140 h 5161280"/>
              <a:gd name="connsiteX7" fmla="*/ 0 w 4023360"/>
              <a:gd name="connsiteY7" fmla="*/ 2674620 h 5161280"/>
              <a:gd name="connsiteX8" fmla="*/ 15240 w 4023360"/>
              <a:gd name="connsiteY8" fmla="*/ 2392680 h 5161280"/>
              <a:gd name="connsiteX9" fmla="*/ 381000 w 4023360"/>
              <a:gd name="connsiteY9" fmla="*/ 2385060 h 5161280"/>
              <a:gd name="connsiteX10" fmla="*/ 373380 w 4023360"/>
              <a:gd name="connsiteY10" fmla="*/ 2217420 h 5161280"/>
              <a:gd name="connsiteX11" fmla="*/ 259080 w 4023360"/>
              <a:gd name="connsiteY11" fmla="*/ 2232660 h 5161280"/>
              <a:gd name="connsiteX12" fmla="*/ 266700 w 4023360"/>
              <a:gd name="connsiteY12" fmla="*/ 2118360 h 5161280"/>
              <a:gd name="connsiteX13" fmla="*/ 358140 w 4023360"/>
              <a:gd name="connsiteY13" fmla="*/ 2125980 h 5161280"/>
              <a:gd name="connsiteX14" fmla="*/ 365760 w 4023360"/>
              <a:gd name="connsiteY14" fmla="*/ 2026920 h 5161280"/>
              <a:gd name="connsiteX15" fmla="*/ 312420 w 4023360"/>
              <a:gd name="connsiteY15" fmla="*/ 2026920 h 5161280"/>
              <a:gd name="connsiteX16" fmla="*/ 320040 w 4023360"/>
              <a:gd name="connsiteY16" fmla="*/ 1577340 h 5161280"/>
              <a:gd name="connsiteX17" fmla="*/ 792480 w 4023360"/>
              <a:gd name="connsiteY17" fmla="*/ 1569720 h 5161280"/>
              <a:gd name="connsiteX18" fmla="*/ 792480 w 4023360"/>
              <a:gd name="connsiteY18" fmla="*/ 510540 h 5161280"/>
              <a:gd name="connsiteX19" fmla="*/ 1592580 w 4023360"/>
              <a:gd name="connsiteY19" fmla="*/ 487680 h 5161280"/>
              <a:gd name="connsiteX20" fmla="*/ 1592580 w 4023360"/>
              <a:gd name="connsiteY20" fmla="*/ 30480 h 5161280"/>
              <a:gd name="connsiteX0" fmla="*/ 1592580 w 4023360"/>
              <a:gd name="connsiteY0" fmla="*/ 30480 h 5163820"/>
              <a:gd name="connsiteX1" fmla="*/ 2377440 w 4023360"/>
              <a:gd name="connsiteY1" fmla="*/ 0 h 5163820"/>
              <a:gd name="connsiteX2" fmla="*/ 2392680 w 4023360"/>
              <a:gd name="connsiteY2" fmla="*/ 723900 h 5163820"/>
              <a:gd name="connsiteX3" fmla="*/ 3909060 w 4023360"/>
              <a:gd name="connsiteY3" fmla="*/ 708660 h 5163820"/>
              <a:gd name="connsiteX4" fmla="*/ 4023360 w 4023360"/>
              <a:gd name="connsiteY4" fmla="*/ 5161280 h 5163820"/>
              <a:gd name="connsiteX5" fmla="*/ 817880 w 4023360"/>
              <a:gd name="connsiteY5" fmla="*/ 5163820 h 5163820"/>
              <a:gd name="connsiteX6" fmla="*/ 754380 w 4023360"/>
              <a:gd name="connsiteY6" fmla="*/ 2644140 h 5163820"/>
              <a:gd name="connsiteX7" fmla="*/ 0 w 4023360"/>
              <a:gd name="connsiteY7" fmla="*/ 2674620 h 5163820"/>
              <a:gd name="connsiteX8" fmla="*/ 15240 w 4023360"/>
              <a:gd name="connsiteY8" fmla="*/ 2392680 h 5163820"/>
              <a:gd name="connsiteX9" fmla="*/ 381000 w 4023360"/>
              <a:gd name="connsiteY9" fmla="*/ 2385060 h 5163820"/>
              <a:gd name="connsiteX10" fmla="*/ 373380 w 4023360"/>
              <a:gd name="connsiteY10" fmla="*/ 2217420 h 5163820"/>
              <a:gd name="connsiteX11" fmla="*/ 259080 w 4023360"/>
              <a:gd name="connsiteY11" fmla="*/ 2232660 h 5163820"/>
              <a:gd name="connsiteX12" fmla="*/ 266700 w 4023360"/>
              <a:gd name="connsiteY12" fmla="*/ 2118360 h 5163820"/>
              <a:gd name="connsiteX13" fmla="*/ 358140 w 4023360"/>
              <a:gd name="connsiteY13" fmla="*/ 2125980 h 5163820"/>
              <a:gd name="connsiteX14" fmla="*/ 365760 w 4023360"/>
              <a:gd name="connsiteY14" fmla="*/ 2026920 h 5163820"/>
              <a:gd name="connsiteX15" fmla="*/ 312420 w 4023360"/>
              <a:gd name="connsiteY15" fmla="*/ 2026920 h 5163820"/>
              <a:gd name="connsiteX16" fmla="*/ 320040 w 4023360"/>
              <a:gd name="connsiteY16" fmla="*/ 1577340 h 5163820"/>
              <a:gd name="connsiteX17" fmla="*/ 792480 w 4023360"/>
              <a:gd name="connsiteY17" fmla="*/ 1569720 h 5163820"/>
              <a:gd name="connsiteX18" fmla="*/ 792480 w 4023360"/>
              <a:gd name="connsiteY18" fmla="*/ 510540 h 5163820"/>
              <a:gd name="connsiteX19" fmla="*/ 1592580 w 4023360"/>
              <a:gd name="connsiteY19" fmla="*/ 487680 h 5163820"/>
              <a:gd name="connsiteX20" fmla="*/ 1592580 w 4023360"/>
              <a:gd name="connsiteY20" fmla="*/ 30480 h 5163820"/>
              <a:gd name="connsiteX0" fmla="*/ 1592580 w 3985260"/>
              <a:gd name="connsiteY0" fmla="*/ 30480 h 5163820"/>
              <a:gd name="connsiteX1" fmla="*/ 2377440 w 3985260"/>
              <a:gd name="connsiteY1" fmla="*/ 0 h 5163820"/>
              <a:gd name="connsiteX2" fmla="*/ 2392680 w 3985260"/>
              <a:gd name="connsiteY2" fmla="*/ 723900 h 5163820"/>
              <a:gd name="connsiteX3" fmla="*/ 3909060 w 3985260"/>
              <a:gd name="connsiteY3" fmla="*/ 708660 h 5163820"/>
              <a:gd name="connsiteX4" fmla="*/ 3985260 w 3985260"/>
              <a:gd name="connsiteY4" fmla="*/ 4107180 h 5163820"/>
              <a:gd name="connsiteX5" fmla="*/ 817880 w 3985260"/>
              <a:gd name="connsiteY5" fmla="*/ 5163820 h 5163820"/>
              <a:gd name="connsiteX6" fmla="*/ 754380 w 3985260"/>
              <a:gd name="connsiteY6" fmla="*/ 2644140 h 5163820"/>
              <a:gd name="connsiteX7" fmla="*/ 0 w 3985260"/>
              <a:gd name="connsiteY7" fmla="*/ 2674620 h 5163820"/>
              <a:gd name="connsiteX8" fmla="*/ 15240 w 3985260"/>
              <a:gd name="connsiteY8" fmla="*/ 2392680 h 5163820"/>
              <a:gd name="connsiteX9" fmla="*/ 381000 w 3985260"/>
              <a:gd name="connsiteY9" fmla="*/ 2385060 h 5163820"/>
              <a:gd name="connsiteX10" fmla="*/ 373380 w 3985260"/>
              <a:gd name="connsiteY10" fmla="*/ 2217420 h 5163820"/>
              <a:gd name="connsiteX11" fmla="*/ 259080 w 3985260"/>
              <a:gd name="connsiteY11" fmla="*/ 2232660 h 5163820"/>
              <a:gd name="connsiteX12" fmla="*/ 266700 w 3985260"/>
              <a:gd name="connsiteY12" fmla="*/ 2118360 h 5163820"/>
              <a:gd name="connsiteX13" fmla="*/ 358140 w 3985260"/>
              <a:gd name="connsiteY13" fmla="*/ 2125980 h 5163820"/>
              <a:gd name="connsiteX14" fmla="*/ 365760 w 3985260"/>
              <a:gd name="connsiteY14" fmla="*/ 2026920 h 5163820"/>
              <a:gd name="connsiteX15" fmla="*/ 312420 w 3985260"/>
              <a:gd name="connsiteY15" fmla="*/ 2026920 h 5163820"/>
              <a:gd name="connsiteX16" fmla="*/ 320040 w 3985260"/>
              <a:gd name="connsiteY16" fmla="*/ 1577340 h 5163820"/>
              <a:gd name="connsiteX17" fmla="*/ 792480 w 3985260"/>
              <a:gd name="connsiteY17" fmla="*/ 1569720 h 5163820"/>
              <a:gd name="connsiteX18" fmla="*/ 792480 w 3985260"/>
              <a:gd name="connsiteY18" fmla="*/ 510540 h 5163820"/>
              <a:gd name="connsiteX19" fmla="*/ 1592580 w 3985260"/>
              <a:gd name="connsiteY19" fmla="*/ 487680 h 5163820"/>
              <a:gd name="connsiteX20" fmla="*/ 1592580 w 3985260"/>
              <a:gd name="connsiteY20" fmla="*/ 30480 h 5163820"/>
              <a:gd name="connsiteX0" fmla="*/ 1592580 w 3985260"/>
              <a:gd name="connsiteY0" fmla="*/ 30480 h 4147820"/>
              <a:gd name="connsiteX1" fmla="*/ 2377440 w 3985260"/>
              <a:gd name="connsiteY1" fmla="*/ 0 h 4147820"/>
              <a:gd name="connsiteX2" fmla="*/ 2392680 w 3985260"/>
              <a:gd name="connsiteY2" fmla="*/ 723900 h 4147820"/>
              <a:gd name="connsiteX3" fmla="*/ 3909060 w 3985260"/>
              <a:gd name="connsiteY3" fmla="*/ 708660 h 4147820"/>
              <a:gd name="connsiteX4" fmla="*/ 3985260 w 3985260"/>
              <a:gd name="connsiteY4" fmla="*/ 4107180 h 4147820"/>
              <a:gd name="connsiteX5" fmla="*/ 779780 w 3985260"/>
              <a:gd name="connsiteY5" fmla="*/ 4147820 h 4147820"/>
              <a:gd name="connsiteX6" fmla="*/ 754380 w 3985260"/>
              <a:gd name="connsiteY6" fmla="*/ 2644140 h 4147820"/>
              <a:gd name="connsiteX7" fmla="*/ 0 w 3985260"/>
              <a:gd name="connsiteY7" fmla="*/ 2674620 h 4147820"/>
              <a:gd name="connsiteX8" fmla="*/ 15240 w 3985260"/>
              <a:gd name="connsiteY8" fmla="*/ 2392680 h 4147820"/>
              <a:gd name="connsiteX9" fmla="*/ 381000 w 3985260"/>
              <a:gd name="connsiteY9" fmla="*/ 2385060 h 4147820"/>
              <a:gd name="connsiteX10" fmla="*/ 373380 w 3985260"/>
              <a:gd name="connsiteY10" fmla="*/ 2217420 h 4147820"/>
              <a:gd name="connsiteX11" fmla="*/ 259080 w 3985260"/>
              <a:gd name="connsiteY11" fmla="*/ 2232660 h 4147820"/>
              <a:gd name="connsiteX12" fmla="*/ 266700 w 3985260"/>
              <a:gd name="connsiteY12" fmla="*/ 2118360 h 4147820"/>
              <a:gd name="connsiteX13" fmla="*/ 358140 w 3985260"/>
              <a:gd name="connsiteY13" fmla="*/ 2125980 h 4147820"/>
              <a:gd name="connsiteX14" fmla="*/ 365760 w 3985260"/>
              <a:gd name="connsiteY14" fmla="*/ 2026920 h 4147820"/>
              <a:gd name="connsiteX15" fmla="*/ 312420 w 3985260"/>
              <a:gd name="connsiteY15" fmla="*/ 2026920 h 4147820"/>
              <a:gd name="connsiteX16" fmla="*/ 320040 w 3985260"/>
              <a:gd name="connsiteY16" fmla="*/ 1577340 h 4147820"/>
              <a:gd name="connsiteX17" fmla="*/ 792480 w 3985260"/>
              <a:gd name="connsiteY17" fmla="*/ 1569720 h 4147820"/>
              <a:gd name="connsiteX18" fmla="*/ 792480 w 3985260"/>
              <a:gd name="connsiteY18" fmla="*/ 510540 h 4147820"/>
              <a:gd name="connsiteX19" fmla="*/ 1592580 w 3985260"/>
              <a:gd name="connsiteY19" fmla="*/ 487680 h 4147820"/>
              <a:gd name="connsiteX20" fmla="*/ 1592580 w 3985260"/>
              <a:gd name="connsiteY20" fmla="*/ 30480 h 4147820"/>
              <a:gd name="connsiteX0" fmla="*/ 1592580 w 3985260"/>
              <a:gd name="connsiteY0" fmla="*/ 30480 h 4147820"/>
              <a:gd name="connsiteX1" fmla="*/ 2377440 w 3985260"/>
              <a:gd name="connsiteY1" fmla="*/ 0 h 4147820"/>
              <a:gd name="connsiteX2" fmla="*/ 2392680 w 3985260"/>
              <a:gd name="connsiteY2" fmla="*/ 723900 h 4147820"/>
              <a:gd name="connsiteX3" fmla="*/ 3909060 w 3985260"/>
              <a:gd name="connsiteY3" fmla="*/ 708660 h 4147820"/>
              <a:gd name="connsiteX4" fmla="*/ 3985260 w 3985260"/>
              <a:gd name="connsiteY4" fmla="*/ 4107180 h 4147820"/>
              <a:gd name="connsiteX5" fmla="*/ 767080 w 3985260"/>
              <a:gd name="connsiteY5" fmla="*/ 4147820 h 4147820"/>
              <a:gd name="connsiteX6" fmla="*/ 754380 w 3985260"/>
              <a:gd name="connsiteY6" fmla="*/ 2644140 h 4147820"/>
              <a:gd name="connsiteX7" fmla="*/ 0 w 3985260"/>
              <a:gd name="connsiteY7" fmla="*/ 2674620 h 4147820"/>
              <a:gd name="connsiteX8" fmla="*/ 15240 w 3985260"/>
              <a:gd name="connsiteY8" fmla="*/ 2392680 h 4147820"/>
              <a:gd name="connsiteX9" fmla="*/ 381000 w 3985260"/>
              <a:gd name="connsiteY9" fmla="*/ 2385060 h 4147820"/>
              <a:gd name="connsiteX10" fmla="*/ 373380 w 3985260"/>
              <a:gd name="connsiteY10" fmla="*/ 2217420 h 4147820"/>
              <a:gd name="connsiteX11" fmla="*/ 259080 w 3985260"/>
              <a:gd name="connsiteY11" fmla="*/ 2232660 h 4147820"/>
              <a:gd name="connsiteX12" fmla="*/ 266700 w 3985260"/>
              <a:gd name="connsiteY12" fmla="*/ 2118360 h 4147820"/>
              <a:gd name="connsiteX13" fmla="*/ 358140 w 3985260"/>
              <a:gd name="connsiteY13" fmla="*/ 2125980 h 4147820"/>
              <a:gd name="connsiteX14" fmla="*/ 365760 w 3985260"/>
              <a:gd name="connsiteY14" fmla="*/ 2026920 h 4147820"/>
              <a:gd name="connsiteX15" fmla="*/ 312420 w 3985260"/>
              <a:gd name="connsiteY15" fmla="*/ 2026920 h 4147820"/>
              <a:gd name="connsiteX16" fmla="*/ 320040 w 3985260"/>
              <a:gd name="connsiteY16" fmla="*/ 1577340 h 4147820"/>
              <a:gd name="connsiteX17" fmla="*/ 792480 w 3985260"/>
              <a:gd name="connsiteY17" fmla="*/ 1569720 h 4147820"/>
              <a:gd name="connsiteX18" fmla="*/ 792480 w 3985260"/>
              <a:gd name="connsiteY18" fmla="*/ 510540 h 4147820"/>
              <a:gd name="connsiteX19" fmla="*/ 1592580 w 3985260"/>
              <a:gd name="connsiteY19" fmla="*/ 487680 h 4147820"/>
              <a:gd name="connsiteX20" fmla="*/ 1592580 w 3985260"/>
              <a:gd name="connsiteY20" fmla="*/ 30480 h 4147820"/>
              <a:gd name="connsiteX0" fmla="*/ 1592580 w 3985260"/>
              <a:gd name="connsiteY0" fmla="*/ 30480 h 4147820"/>
              <a:gd name="connsiteX1" fmla="*/ 2377440 w 3985260"/>
              <a:gd name="connsiteY1" fmla="*/ 0 h 4147820"/>
              <a:gd name="connsiteX2" fmla="*/ 2392680 w 3985260"/>
              <a:gd name="connsiteY2" fmla="*/ 723900 h 4147820"/>
              <a:gd name="connsiteX3" fmla="*/ 3963651 w 3985260"/>
              <a:gd name="connsiteY3" fmla="*/ 708660 h 4147820"/>
              <a:gd name="connsiteX4" fmla="*/ 3985260 w 3985260"/>
              <a:gd name="connsiteY4" fmla="*/ 4107180 h 4147820"/>
              <a:gd name="connsiteX5" fmla="*/ 767080 w 3985260"/>
              <a:gd name="connsiteY5" fmla="*/ 4147820 h 4147820"/>
              <a:gd name="connsiteX6" fmla="*/ 754380 w 3985260"/>
              <a:gd name="connsiteY6" fmla="*/ 2644140 h 4147820"/>
              <a:gd name="connsiteX7" fmla="*/ 0 w 3985260"/>
              <a:gd name="connsiteY7" fmla="*/ 2674620 h 4147820"/>
              <a:gd name="connsiteX8" fmla="*/ 15240 w 3985260"/>
              <a:gd name="connsiteY8" fmla="*/ 2392680 h 4147820"/>
              <a:gd name="connsiteX9" fmla="*/ 381000 w 3985260"/>
              <a:gd name="connsiteY9" fmla="*/ 2385060 h 4147820"/>
              <a:gd name="connsiteX10" fmla="*/ 373380 w 3985260"/>
              <a:gd name="connsiteY10" fmla="*/ 2217420 h 4147820"/>
              <a:gd name="connsiteX11" fmla="*/ 259080 w 3985260"/>
              <a:gd name="connsiteY11" fmla="*/ 2232660 h 4147820"/>
              <a:gd name="connsiteX12" fmla="*/ 266700 w 3985260"/>
              <a:gd name="connsiteY12" fmla="*/ 2118360 h 4147820"/>
              <a:gd name="connsiteX13" fmla="*/ 358140 w 3985260"/>
              <a:gd name="connsiteY13" fmla="*/ 2125980 h 4147820"/>
              <a:gd name="connsiteX14" fmla="*/ 365760 w 3985260"/>
              <a:gd name="connsiteY14" fmla="*/ 2026920 h 4147820"/>
              <a:gd name="connsiteX15" fmla="*/ 312420 w 3985260"/>
              <a:gd name="connsiteY15" fmla="*/ 2026920 h 4147820"/>
              <a:gd name="connsiteX16" fmla="*/ 320040 w 3985260"/>
              <a:gd name="connsiteY16" fmla="*/ 1577340 h 4147820"/>
              <a:gd name="connsiteX17" fmla="*/ 792480 w 3985260"/>
              <a:gd name="connsiteY17" fmla="*/ 1569720 h 4147820"/>
              <a:gd name="connsiteX18" fmla="*/ 792480 w 3985260"/>
              <a:gd name="connsiteY18" fmla="*/ 510540 h 4147820"/>
              <a:gd name="connsiteX19" fmla="*/ 1592580 w 3985260"/>
              <a:gd name="connsiteY19" fmla="*/ 487680 h 4147820"/>
              <a:gd name="connsiteX20" fmla="*/ 1592580 w 3985260"/>
              <a:gd name="connsiteY20" fmla="*/ 30480 h 4147820"/>
              <a:gd name="connsiteX0" fmla="*/ 1592580 w 4039851"/>
              <a:gd name="connsiteY0" fmla="*/ 30480 h 4147820"/>
              <a:gd name="connsiteX1" fmla="*/ 2377440 w 4039851"/>
              <a:gd name="connsiteY1" fmla="*/ 0 h 4147820"/>
              <a:gd name="connsiteX2" fmla="*/ 2392680 w 4039851"/>
              <a:gd name="connsiteY2" fmla="*/ 723900 h 4147820"/>
              <a:gd name="connsiteX3" fmla="*/ 3963651 w 4039851"/>
              <a:gd name="connsiteY3" fmla="*/ 708660 h 4147820"/>
              <a:gd name="connsiteX4" fmla="*/ 4039851 w 4039851"/>
              <a:gd name="connsiteY4" fmla="*/ 4120828 h 4147820"/>
              <a:gd name="connsiteX5" fmla="*/ 767080 w 4039851"/>
              <a:gd name="connsiteY5" fmla="*/ 4147820 h 4147820"/>
              <a:gd name="connsiteX6" fmla="*/ 754380 w 4039851"/>
              <a:gd name="connsiteY6" fmla="*/ 2644140 h 4147820"/>
              <a:gd name="connsiteX7" fmla="*/ 0 w 4039851"/>
              <a:gd name="connsiteY7" fmla="*/ 2674620 h 4147820"/>
              <a:gd name="connsiteX8" fmla="*/ 15240 w 4039851"/>
              <a:gd name="connsiteY8" fmla="*/ 2392680 h 4147820"/>
              <a:gd name="connsiteX9" fmla="*/ 381000 w 4039851"/>
              <a:gd name="connsiteY9" fmla="*/ 2385060 h 4147820"/>
              <a:gd name="connsiteX10" fmla="*/ 373380 w 4039851"/>
              <a:gd name="connsiteY10" fmla="*/ 2217420 h 4147820"/>
              <a:gd name="connsiteX11" fmla="*/ 259080 w 4039851"/>
              <a:gd name="connsiteY11" fmla="*/ 2232660 h 4147820"/>
              <a:gd name="connsiteX12" fmla="*/ 266700 w 4039851"/>
              <a:gd name="connsiteY12" fmla="*/ 2118360 h 4147820"/>
              <a:gd name="connsiteX13" fmla="*/ 358140 w 4039851"/>
              <a:gd name="connsiteY13" fmla="*/ 2125980 h 4147820"/>
              <a:gd name="connsiteX14" fmla="*/ 365760 w 4039851"/>
              <a:gd name="connsiteY14" fmla="*/ 2026920 h 4147820"/>
              <a:gd name="connsiteX15" fmla="*/ 312420 w 4039851"/>
              <a:gd name="connsiteY15" fmla="*/ 2026920 h 4147820"/>
              <a:gd name="connsiteX16" fmla="*/ 320040 w 4039851"/>
              <a:gd name="connsiteY16" fmla="*/ 1577340 h 4147820"/>
              <a:gd name="connsiteX17" fmla="*/ 792480 w 4039851"/>
              <a:gd name="connsiteY17" fmla="*/ 1569720 h 4147820"/>
              <a:gd name="connsiteX18" fmla="*/ 792480 w 4039851"/>
              <a:gd name="connsiteY18" fmla="*/ 510540 h 4147820"/>
              <a:gd name="connsiteX19" fmla="*/ 1592580 w 4039851"/>
              <a:gd name="connsiteY19" fmla="*/ 487680 h 4147820"/>
              <a:gd name="connsiteX20" fmla="*/ 1592580 w 4039851"/>
              <a:gd name="connsiteY20" fmla="*/ 30480 h 4147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39851" h="4147820">
                <a:moveTo>
                  <a:pt x="1592580" y="30480"/>
                </a:moveTo>
                <a:lnTo>
                  <a:pt x="2377440" y="0"/>
                </a:lnTo>
                <a:lnTo>
                  <a:pt x="2392680" y="723900"/>
                </a:lnTo>
                <a:lnTo>
                  <a:pt x="3963651" y="708660"/>
                </a:lnTo>
                <a:lnTo>
                  <a:pt x="4039851" y="4120828"/>
                </a:lnTo>
                <a:lnTo>
                  <a:pt x="767080" y="4147820"/>
                </a:lnTo>
                <a:lnTo>
                  <a:pt x="754380" y="2644140"/>
                </a:lnTo>
                <a:lnTo>
                  <a:pt x="0" y="2674620"/>
                </a:lnTo>
                <a:lnTo>
                  <a:pt x="15240" y="2392680"/>
                </a:lnTo>
                <a:lnTo>
                  <a:pt x="381000" y="2385060"/>
                </a:lnTo>
                <a:lnTo>
                  <a:pt x="373380" y="2217420"/>
                </a:lnTo>
                <a:lnTo>
                  <a:pt x="259080" y="2232660"/>
                </a:lnTo>
                <a:lnTo>
                  <a:pt x="266700" y="2118360"/>
                </a:lnTo>
                <a:lnTo>
                  <a:pt x="358140" y="2125980"/>
                </a:lnTo>
                <a:lnTo>
                  <a:pt x="365760" y="2026920"/>
                </a:lnTo>
                <a:lnTo>
                  <a:pt x="312420" y="2026920"/>
                </a:lnTo>
                <a:lnTo>
                  <a:pt x="320040" y="1577340"/>
                </a:lnTo>
                <a:lnTo>
                  <a:pt x="792480" y="1569720"/>
                </a:lnTo>
                <a:lnTo>
                  <a:pt x="792480" y="510540"/>
                </a:lnTo>
                <a:lnTo>
                  <a:pt x="1592580" y="487680"/>
                </a:lnTo>
                <a:lnTo>
                  <a:pt x="1592580" y="30480"/>
                </a:lnTo>
                <a:close/>
              </a:path>
            </a:pathLst>
          </a:custGeom>
          <a:solidFill>
            <a:srgbClr val="FFC000">
              <a:alpha val="15000"/>
            </a:srgbClr>
          </a:solidFill>
          <a:ln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1" name="Imagen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90" t="14604" r="10840" b="25121"/>
          <a:stretch>
            <a:fillRect/>
          </a:stretch>
        </p:blipFill>
        <p:spPr bwMode="auto">
          <a:xfrm>
            <a:off x="5843588" y="5330825"/>
            <a:ext cx="261937" cy="27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2 Conector recto de flecha"/>
          <p:cNvCxnSpPr/>
          <p:nvPr/>
        </p:nvCxnSpPr>
        <p:spPr>
          <a:xfrm flipH="1">
            <a:off x="6227763" y="5013325"/>
            <a:ext cx="576262" cy="317500"/>
          </a:xfrm>
          <a:prstGeom prst="straightConnector1">
            <a:avLst/>
          </a:prstGeom>
          <a:ln w="698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altLang="es-AR" sz="3200" dirty="0" smtClean="0"/>
              <a:t>Estudio de caso I: Esther M. V.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5398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Imagen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025" y="765175"/>
            <a:ext cx="4214813" cy="563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2 Marcador de contenido"/>
          <p:cNvSpPr txBox="1">
            <a:spLocks/>
          </p:cNvSpPr>
          <p:nvPr/>
        </p:nvSpPr>
        <p:spPr bwMode="auto">
          <a:xfrm>
            <a:off x="98425" y="1053083"/>
            <a:ext cx="6057900" cy="511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400" b="1" kern="0" dirty="0">
                <a:solidFill>
                  <a:srgbClr val="CC3300"/>
                </a:solidFill>
                <a:latin typeface="+mn-lt"/>
                <a:cs typeface="+mn-cs"/>
              </a:rPr>
              <a:t>Cambio de zonificación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1500" kern="0" dirty="0">
              <a:latin typeface="+mn-lt"/>
              <a:cs typeface="+mn-cs"/>
            </a:endParaRPr>
          </a:p>
          <a:p>
            <a:pPr eaLnBrk="0" hangingPunct="0">
              <a:spcBef>
                <a:spcPct val="20000"/>
              </a:spcBef>
              <a:defRPr/>
            </a:pPr>
            <a:r>
              <a:rPr lang="es-AR" sz="2000" kern="0" dirty="0">
                <a:latin typeface="+mn-lt"/>
                <a:cs typeface="+mn-cs"/>
              </a:rPr>
              <a:t>Zona </a:t>
            </a:r>
            <a:r>
              <a:rPr lang="es-AR" sz="2000" kern="0" dirty="0" err="1">
                <a:latin typeface="+mn-lt"/>
                <a:cs typeface="+mn-cs"/>
              </a:rPr>
              <a:t>Depor</a:t>
            </a:r>
            <a:r>
              <a:rPr lang="es-AR" sz="2000" kern="0" dirty="0">
                <a:latin typeface="+mn-lt"/>
                <a:cs typeface="+mn-cs"/>
              </a:rPr>
              <a:t>. Recreativa a Residencial 3.</a:t>
            </a:r>
          </a:p>
          <a:p>
            <a:pPr eaLnBrk="0" hangingPunct="0">
              <a:spcBef>
                <a:spcPct val="20000"/>
              </a:spcBef>
              <a:defRPr/>
            </a:pPr>
            <a:endParaRPr lang="es-AR" sz="1000" kern="0" dirty="0">
              <a:latin typeface="+mn-lt"/>
              <a:cs typeface="+mn-cs"/>
            </a:endParaRPr>
          </a:p>
          <a:p>
            <a:pPr marL="180975" lvl="1" eaLnBrk="0" hangingPunct="0">
              <a:spcBef>
                <a:spcPct val="20000"/>
              </a:spcBef>
              <a:defRPr/>
            </a:pPr>
            <a:r>
              <a:rPr lang="es-AR" sz="2000" u="sng" kern="0" dirty="0">
                <a:latin typeface="+mn-lt"/>
                <a:cs typeface="+mn-cs"/>
              </a:rPr>
              <a:t>Indicadores urbanísticos</a:t>
            </a:r>
            <a:r>
              <a:rPr lang="es-AR" sz="2000" kern="0" dirty="0">
                <a:latin typeface="+mn-lt"/>
                <a:cs typeface="+mn-cs"/>
              </a:rPr>
              <a:t>:</a:t>
            </a:r>
          </a:p>
          <a:p>
            <a:pPr eaLnBrk="0" hangingPunct="0">
              <a:spcBef>
                <a:spcPct val="20000"/>
              </a:spcBef>
              <a:defRPr/>
            </a:pPr>
            <a:endParaRPr lang="es-AR" sz="500" kern="0" dirty="0">
              <a:latin typeface="+mn-lt"/>
              <a:cs typeface="+mn-cs"/>
            </a:endParaRPr>
          </a:p>
          <a:p>
            <a:pPr marL="342900" indent="-168275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AR" sz="2000" kern="0" dirty="0">
                <a:latin typeface="+mn-lt"/>
                <a:cs typeface="+mn-cs"/>
              </a:rPr>
              <a:t>FOS: 0,6 / FOT: 1,2</a:t>
            </a:r>
          </a:p>
          <a:p>
            <a:pPr marL="342900" indent="-168275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AR" sz="2000" kern="0" dirty="0">
                <a:latin typeface="+mn-lt"/>
                <a:cs typeface="+mn-cs"/>
              </a:rPr>
              <a:t>Densidad: 200 </a:t>
            </a:r>
            <a:r>
              <a:rPr lang="es-AR" sz="2000" kern="0" dirty="0" err="1">
                <a:latin typeface="+mn-lt"/>
                <a:cs typeface="+mn-cs"/>
              </a:rPr>
              <a:t>hab</a:t>
            </a:r>
            <a:r>
              <a:rPr lang="es-AR" sz="2000" kern="0" dirty="0">
                <a:latin typeface="+mn-lt"/>
                <a:cs typeface="+mn-cs"/>
              </a:rPr>
              <a:t>/ha;</a:t>
            </a:r>
          </a:p>
          <a:p>
            <a:pPr marL="342900" indent="-168275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AR" sz="2000" kern="0" dirty="0" err="1">
                <a:latin typeface="+mn-lt"/>
                <a:cs typeface="+mn-cs"/>
              </a:rPr>
              <a:t>Superf</a:t>
            </a:r>
            <a:r>
              <a:rPr lang="es-AR" sz="2000" kern="0" dirty="0">
                <a:latin typeface="+mn-lt"/>
                <a:cs typeface="+mn-cs"/>
              </a:rPr>
              <a:t>. mín. de terreno: 300 m2.</a:t>
            </a:r>
          </a:p>
          <a:p>
            <a:pPr marL="342900" indent="-342900" eaLnBrk="0" hangingPunct="0">
              <a:spcBef>
                <a:spcPct val="20000"/>
              </a:spcBef>
              <a:buFont typeface="Courier New" pitchFamily="49" charset="0"/>
              <a:buChar char="o"/>
              <a:defRPr/>
            </a:pPr>
            <a:endParaRPr lang="es-AR" sz="2200" kern="0" dirty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400" b="1" kern="0" dirty="0">
                <a:solidFill>
                  <a:srgbClr val="CC3300"/>
                </a:solidFill>
                <a:latin typeface="+mn-lt"/>
                <a:cs typeface="+mn-cs"/>
              </a:rPr>
              <a:t>Resultados obtenidos</a:t>
            </a:r>
          </a:p>
          <a:p>
            <a:pPr eaLnBrk="0" hangingPunct="0">
              <a:spcBef>
                <a:spcPct val="20000"/>
              </a:spcBef>
              <a:defRPr/>
            </a:pPr>
            <a:endParaRPr lang="es-AR" sz="1500" b="1" kern="0" dirty="0">
              <a:latin typeface="+mn-lt"/>
              <a:cs typeface="+mn-cs"/>
            </a:endParaRPr>
          </a:p>
          <a:p>
            <a:pPr marL="342900" indent="-168275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AR" sz="2000" kern="0" dirty="0">
                <a:latin typeface="+mn-lt"/>
                <a:cs typeface="+mn-cs"/>
              </a:rPr>
              <a:t>Loteo resultante de 112 terrenos.</a:t>
            </a:r>
          </a:p>
          <a:p>
            <a:pPr marL="342900" indent="-168275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AR" sz="2000" kern="0" dirty="0" smtClean="0">
                <a:latin typeface="+mn-lt"/>
                <a:cs typeface="+mn-cs"/>
              </a:rPr>
              <a:t>Pago del 12</a:t>
            </a:r>
            <a:r>
              <a:rPr lang="es-AR" sz="2000" kern="0" dirty="0">
                <a:latin typeface="+mn-lt"/>
                <a:cs typeface="+mn-cs"/>
              </a:rPr>
              <a:t>% x CM = 13 terrenos.</a:t>
            </a:r>
          </a:p>
          <a:p>
            <a:pPr marL="342900" indent="-168275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AR" sz="2000" kern="0" dirty="0">
                <a:latin typeface="+mn-lt"/>
                <a:cs typeface="+mn-cs"/>
              </a:rPr>
              <a:t>Pago de </a:t>
            </a:r>
            <a:r>
              <a:rPr lang="es-AR" sz="2000" kern="0" dirty="0" smtClean="0">
                <a:latin typeface="+mn-lt"/>
                <a:cs typeface="+mn-cs"/>
              </a:rPr>
              <a:t>infraestructura con tierra = </a:t>
            </a:r>
            <a:r>
              <a:rPr lang="es-AR" sz="2000" kern="0" dirty="0">
                <a:latin typeface="+mn-lt"/>
                <a:cs typeface="+mn-cs"/>
              </a:rPr>
              <a:t>23 terrenos.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altLang="es-AR" sz="3200" dirty="0" smtClean="0"/>
              <a:t>Estudio de caso I: Esther M. V.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</p:spTree>
    <p:extLst>
      <p:ext uri="{BB962C8B-B14F-4D97-AF65-F5344CB8AC3E}">
        <p14:creationId xmlns:p14="http://schemas.microsoft.com/office/powerpoint/2010/main" val="344053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3 Marcador de contenido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" r="20229" b="10556"/>
          <a:stretch>
            <a:fillRect/>
          </a:stretch>
        </p:blipFill>
        <p:spPr>
          <a:xfrm>
            <a:off x="0" y="665163"/>
            <a:ext cx="11310938" cy="7659687"/>
          </a:xfrm>
        </p:spPr>
      </p:pic>
      <p:sp>
        <p:nvSpPr>
          <p:cNvPr id="7" name="6 Forma libre"/>
          <p:cNvSpPr/>
          <p:nvPr/>
        </p:nvSpPr>
        <p:spPr>
          <a:xfrm>
            <a:off x="3983038" y="923925"/>
            <a:ext cx="4837112" cy="3681413"/>
          </a:xfrm>
          <a:custGeom>
            <a:avLst/>
            <a:gdLst>
              <a:gd name="connsiteX0" fmla="*/ 0 w 3944203"/>
              <a:gd name="connsiteY0" fmla="*/ 13648 h 2920621"/>
              <a:gd name="connsiteX1" fmla="*/ 3903260 w 3944203"/>
              <a:gd name="connsiteY1" fmla="*/ 0 h 2920621"/>
              <a:gd name="connsiteX2" fmla="*/ 3944203 w 3944203"/>
              <a:gd name="connsiteY2" fmla="*/ 2906973 h 2920621"/>
              <a:gd name="connsiteX3" fmla="*/ 3152633 w 3944203"/>
              <a:gd name="connsiteY3" fmla="*/ 2920621 h 2920621"/>
              <a:gd name="connsiteX4" fmla="*/ 3138985 w 3944203"/>
              <a:gd name="connsiteY4" fmla="*/ 2115403 h 2920621"/>
              <a:gd name="connsiteX5" fmla="*/ 1624083 w 3944203"/>
              <a:gd name="connsiteY5" fmla="*/ 2142698 h 2920621"/>
              <a:gd name="connsiteX6" fmla="*/ 1610436 w 3944203"/>
              <a:gd name="connsiteY6" fmla="*/ 1419367 h 2920621"/>
              <a:gd name="connsiteX7" fmla="*/ 791570 w 3944203"/>
              <a:gd name="connsiteY7" fmla="*/ 1446663 h 2920621"/>
              <a:gd name="connsiteX8" fmla="*/ 791570 w 3944203"/>
              <a:gd name="connsiteY8" fmla="*/ 1897039 h 2920621"/>
              <a:gd name="connsiteX9" fmla="*/ 13648 w 3944203"/>
              <a:gd name="connsiteY9" fmla="*/ 1924334 h 2920621"/>
              <a:gd name="connsiteX10" fmla="*/ 54591 w 3944203"/>
              <a:gd name="connsiteY10" fmla="*/ 13648 h 2920621"/>
              <a:gd name="connsiteX11" fmla="*/ 0 w 3944203"/>
              <a:gd name="connsiteY11" fmla="*/ 13648 h 2920621"/>
              <a:gd name="connsiteX0" fmla="*/ 0 w 3944203"/>
              <a:gd name="connsiteY0" fmla="*/ 13648 h 2920621"/>
              <a:gd name="connsiteX1" fmla="*/ 3903260 w 3944203"/>
              <a:gd name="connsiteY1" fmla="*/ 0 h 2920621"/>
              <a:gd name="connsiteX2" fmla="*/ 3944203 w 3944203"/>
              <a:gd name="connsiteY2" fmla="*/ 2906973 h 2920621"/>
              <a:gd name="connsiteX3" fmla="*/ 3152633 w 3944203"/>
              <a:gd name="connsiteY3" fmla="*/ 2920621 h 2920621"/>
              <a:gd name="connsiteX4" fmla="*/ 3138985 w 3944203"/>
              <a:gd name="connsiteY4" fmla="*/ 2115403 h 2920621"/>
              <a:gd name="connsiteX5" fmla="*/ 1624083 w 3944203"/>
              <a:gd name="connsiteY5" fmla="*/ 2142698 h 2920621"/>
              <a:gd name="connsiteX6" fmla="*/ 1610436 w 3944203"/>
              <a:gd name="connsiteY6" fmla="*/ 1419367 h 2920621"/>
              <a:gd name="connsiteX7" fmla="*/ 791570 w 3944203"/>
              <a:gd name="connsiteY7" fmla="*/ 1446663 h 2920621"/>
              <a:gd name="connsiteX8" fmla="*/ 791570 w 3944203"/>
              <a:gd name="connsiteY8" fmla="*/ 1897039 h 2920621"/>
              <a:gd name="connsiteX9" fmla="*/ 13648 w 3944203"/>
              <a:gd name="connsiteY9" fmla="*/ 1924334 h 2920621"/>
              <a:gd name="connsiteX10" fmla="*/ 15765 w 3944203"/>
              <a:gd name="connsiteY10" fmla="*/ 13648 h 2920621"/>
              <a:gd name="connsiteX11" fmla="*/ 0 w 3944203"/>
              <a:gd name="connsiteY11" fmla="*/ 13648 h 2920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944203" h="2920621">
                <a:moveTo>
                  <a:pt x="0" y="13648"/>
                </a:moveTo>
                <a:lnTo>
                  <a:pt x="3903260" y="0"/>
                </a:lnTo>
                <a:lnTo>
                  <a:pt x="3944203" y="2906973"/>
                </a:lnTo>
                <a:lnTo>
                  <a:pt x="3152633" y="2920621"/>
                </a:lnTo>
                <a:lnTo>
                  <a:pt x="3138985" y="2115403"/>
                </a:lnTo>
                <a:lnTo>
                  <a:pt x="1624083" y="2142698"/>
                </a:lnTo>
                <a:lnTo>
                  <a:pt x="1610436" y="1419367"/>
                </a:lnTo>
                <a:lnTo>
                  <a:pt x="791570" y="1446663"/>
                </a:lnTo>
                <a:lnTo>
                  <a:pt x="791570" y="1897039"/>
                </a:lnTo>
                <a:lnTo>
                  <a:pt x="13648" y="1924334"/>
                </a:lnTo>
                <a:cubicBezTo>
                  <a:pt x="14354" y="1287439"/>
                  <a:pt x="15059" y="650543"/>
                  <a:pt x="15765" y="13648"/>
                </a:cubicBezTo>
                <a:lnTo>
                  <a:pt x="0" y="13648"/>
                </a:lnTo>
                <a:close/>
              </a:path>
            </a:pathLst>
          </a:custGeom>
          <a:solidFill>
            <a:srgbClr val="FFFF00">
              <a:alpha val="15000"/>
            </a:srgbClr>
          </a:solidFill>
          <a:ln w="412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>
              <a:solidFill>
                <a:srgbClr val="FFFFFF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>
            <a:off x="3032125" y="2749550"/>
            <a:ext cx="4924425" cy="5259388"/>
          </a:xfrm>
          <a:custGeom>
            <a:avLst/>
            <a:gdLst>
              <a:gd name="connsiteX0" fmla="*/ 1592580 w 3962400"/>
              <a:gd name="connsiteY0" fmla="*/ 30480 h 3246120"/>
              <a:gd name="connsiteX1" fmla="*/ 2377440 w 3962400"/>
              <a:gd name="connsiteY1" fmla="*/ 0 h 3246120"/>
              <a:gd name="connsiteX2" fmla="*/ 2392680 w 3962400"/>
              <a:gd name="connsiteY2" fmla="*/ 723900 h 3246120"/>
              <a:gd name="connsiteX3" fmla="*/ 3909060 w 3962400"/>
              <a:gd name="connsiteY3" fmla="*/ 708660 h 3246120"/>
              <a:gd name="connsiteX4" fmla="*/ 3962400 w 3962400"/>
              <a:gd name="connsiteY4" fmla="*/ 3208020 h 3246120"/>
              <a:gd name="connsiteX5" fmla="*/ 754380 w 3962400"/>
              <a:gd name="connsiteY5" fmla="*/ 3246120 h 3246120"/>
              <a:gd name="connsiteX6" fmla="*/ 754380 w 3962400"/>
              <a:gd name="connsiteY6" fmla="*/ 2644140 h 3246120"/>
              <a:gd name="connsiteX7" fmla="*/ 0 w 3962400"/>
              <a:gd name="connsiteY7" fmla="*/ 2674620 h 3246120"/>
              <a:gd name="connsiteX8" fmla="*/ 15240 w 3962400"/>
              <a:gd name="connsiteY8" fmla="*/ 2392680 h 3246120"/>
              <a:gd name="connsiteX9" fmla="*/ 381000 w 3962400"/>
              <a:gd name="connsiteY9" fmla="*/ 2385060 h 3246120"/>
              <a:gd name="connsiteX10" fmla="*/ 373380 w 3962400"/>
              <a:gd name="connsiteY10" fmla="*/ 2217420 h 3246120"/>
              <a:gd name="connsiteX11" fmla="*/ 259080 w 3962400"/>
              <a:gd name="connsiteY11" fmla="*/ 2232660 h 3246120"/>
              <a:gd name="connsiteX12" fmla="*/ 266700 w 3962400"/>
              <a:gd name="connsiteY12" fmla="*/ 2118360 h 3246120"/>
              <a:gd name="connsiteX13" fmla="*/ 358140 w 3962400"/>
              <a:gd name="connsiteY13" fmla="*/ 2125980 h 3246120"/>
              <a:gd name="connsiteX14" fmla="*/ 365760 w 3962400"/>
              <a:gd name="connsiteY14" fmla="*/ 2026920 h 3246120"/>
              <a:gd name="connsiteX15" fmla="*/ 312420 w 3962400"/>
              <a:gd name="connsiteY15" fmla="*/ 2026920 h 3246120"/>
              <a:gd name="connsiteX16" fmla="*/ 320040 w 3962400"/>
              <a:gd name="connsiteY16" fmla="*/ 1577340 h 3246120"/>
              <a:gd name="connsiteX17" fmla="*/ 792480 w 3962400"/>
              <a:gd name="connsiteY17" fmla="*/ 1569720 h 3246120"/>
              <a:gd name="connsiteX18" fmla="*/ 792480 w 3962400"/>
              <a:gd name="connsiteY18" fmla="*/ 510540 h 3246120"/>
              <a:gd name="connsiteX19" fmla="*/ 1592580 w 3962400"/>
              <a:gd name="connsiteY19" fmla="*/ 487680 h 3246120"/>
              <a:gd name="connsiteX20" fmla="*/ 1592580 w 3962400"/>
              <a:gd name="connsiteY20" fmla="*/ 30480 h 3246120"/>
              <a:gd name="connsiteX0" fmla="*/ 1592580 w 4023360"/>
              <a:gd name="connsiteY0" fmla="*/ 30480 h 4907280"/>
              <a:gd name="connsiteX1" fmla="*/ 2377440 w 4023360"/>
              <a:gd name="connsiteY1" fmla="*/ 0 h 4907280"/>
              <a:gd name="connsiteX2" fmla="*/ 2392680 w 4023360"/>
              <a:gd name="connsiteY2" fmla="*/ 723900 h 4907280"/>
              <a:gd name="connsiteX3" fmla="*/ 3909060 w 4023360"/>
              <a:gd name="connsiteY3" fmla="*/ 708660 h 4907280"/>
              <a:gd name="connsiteX4" fmla="*/ 4023360 w 4023360"/>
              <a:gd name="connsiteY4" fmla="*/ 4907280 h 4907280"/>
              <a:gd name="connsiteX5" fmla="*/ 754380 w 4023360"/>
              <a:gd name="connsiteY5" fmla="*/ 3246120 h 4907280"/>
              <a:gd name="connsiteX6" fmla="*/ 754380 w 4023360"/>
              <a:gd name="connsiteY6" fmla="*/ 2644140 h 4907280"/>
              <a:gd name="connsiteX7" fmla="*/ 0 w 4023360"/>
              <a:gd name="connsiteY7" fmla="*/ 2674620 h 4907280"/>
              <a:gd name="connsiteX8" fmla="*/ 15240 w 4023360"/>
              <a:gd name="connsiteY8" fmla="*/ 2392680 h 4907280"/>
              <a:gd name="connsiteX9" fmla="*/ 381000 w 4023360"/>
              <a:gd name="connsiteY9" fmla="*/ 2385060 h 4907280"/>
              <a:gd name="connsiteX10" fmla="*/ 373380 w 4023360"/>
              <a:gd name="connsiteY10" fmla="*/ 2217420 h 4907280"/>
              <a:gd name="connsiteX11" fmla="*/ 259080 w 4023360"/>
              <a:gd name="connsiteY11" fmla="*/ 2232660 h 4907280"/>
              <a:gd name="connsiteX12" fmla="*/ 266700 w 4023360"/>
              <a:gd name="connsiteY12" fmla="*/ 2118360 h 4907280"/>
              <a:gd name="connsiteX13" fmla="*/ 358140 w 4023360"/>
              <a:gd name="connsiteY13" fmla="*/ 2125980 h 4907280"/>
              <a:gd name="connsiteX14" fmla="*/ 365760 w 4023360"/>
              <a:gd name="connsiteY14" fmla="*/ 2026920 h 4907280"/>
              <a:gd name="connsiteX15" fmla="*/ 312420 w 4023360"/>
              <a:gd name="connsiteY15" fmla="*/ 2026920 h 4907280"/>
              <a:gd name="connsiteX16" fmla="*/ 320040 w 4023360"/>
              <a:gd name="connsiteY16" fmla="*/ 1577340 h 4907280"/>
              <a:gd name="connsiteX17" fmla="*/ 792480 w 4023360"/>
              <a:gd name="connsiteY17" fmla="*/ 1569720 h 4907280"/>
              <a:gd name="connsiteX18" fmla="*/ 792480 w 4023360"/>
              <a:gd name="connsiteY18" fmla="*/ 510540 h 4907280"/>
              <a:gd name="connsiteX19" fmla="*/ 1592580 w 4023360"/>
              <a:gd name="connsiteY19" fmla="*/ 487680 h 4907280"/>
              <a:gd name="connsiteX20" fmla="*/ 1592580 w 4023360"/>
              <a:gd name="connsiteY20" fmla="*/ 30480 h 4907280"/>
              <a:gd name="connsiteX0" fmla="*/ 1592580 w 3947160"/>
              <a:gd name="connsiteY0" fmla="*/ 30480 h 3726180"/>
              <a:gd name="connsiteX1" fmla="*/ 2377440 w 3947160"/>
              <a:gd name="connsiteY1" fmla="*/ 0 h 3726180"/>
              <a:gd name="connsiteX2" fmla="*/ 2392680 w 3947160"/>
              <a:gd name="connsiteY2" fmla="*/ 723900 h 3726180"/>
              <a:gd name="connsiteX3" fmla="*/ 3909060 w 3947160"/>
              <a:gd name="connsiteY3" fmla="*/ 708660 h 3726180"/>
              <a:gd name="connsiteX4" fmla="*/ 3947160 w 3947160"/>
              <a:gd name="connsiteY4" fmla="*/ 3726180 h 3726180"/>
              <a:gd name="connsiteX5" fmla="*/ 754380 w 3947160"/>
              <a:gd name="connsiteY5" fmla="*/ 3246120 h 3726180"/>
              <a:gd name="connsiteX6" fmla="*/ 754380 w 3947160"/>
              <a:gd name="connsiteY6" fmla="*/ 2644140 h 3726180"/>
              <a:gd name="connsiteX7" fmla="*/ 0 w 3947160"/>
              <a:gd name="connsiteY7" fmla="*/ 2674620 h 3726180"/>
              <a:gd name="connsiteX8" fmla="*/ 15240 w 3947160"/>
              <a:gd name="connsiteY8" fmla="*/ 2392680 h 3726180"/>
              <a:gd name="connsiteX9" fmla="*/ 381000 w 3947160"/>
              <a:gd name="connsiteY9" fmla="*/ 2385060 h 3726180"/>
              <a:gd name="connsiteX10" fmla="*/ 373380 w 3947160"/>
              <a:gd name="connsiteY10" fmla="*/ 2217420 h 3726180"/>
              <a:gd name="connsiteX11" fmla="*/ 259080 w 3947160"/>
              <a:gd name="connsiteY11" fmla="*/ 2232660 h 3726180"/>
              <a:gd name="connsiteX12" fmla="*/ 266700 w 3947160"/>
              <a:gd name="connsiteY12" fmla="*/ 2118360 h 3726180"/>
              <a:gd name="connsiteX13" fmla="*/ 358140 w 3947160"/>
              <a:gd name="connsiteY13" fmla="*/ 2125980 h 3726180"/>
              <a:gd name="connsiteX14" fmla="*/ 365760 w 3947160"/>
              <a:gd name="connsiteY14" fmla="*/ 2026920 h 3726180"/>
              <a:gd name="connsiteX15" fmla="*/ 312420 w 3947160"/>
              <a:gd name="connsiteY15" fmla="*/ 2026920 h 3726180"/>
              <a:gd name="connsiteX16" fmla="*/ 320040 w 3947160"/>
              <a:gd name="connsiteY16" fmla="*/ 1577340 h 3726180"/>
              <a:gd name="connsiteX17" fmla="*/ 792480 w 3947160"/>
              <a:gd name="connsiteY17" fmla="*/ 1569720 h 3726180"/>
              <a:gd name="connsiteX18" fmla="*/ 792480 w 3947160"/>
              <a:gd name="connsiteY18" fmla="*/ 510540 h 3726180"/>
              <a:gd name="connsiteX19" fmla="*/ 1592580 w 3947160"/>
              <a:gd name="connsiteY19" fmla="*/ 487680 h 3726180"/>
              <a:gd name="connsiteX20" fmla="*/ 1592580 w 3947160"/>
              <a:gd name="connsiteY20" fmla="*/ 30480 h 3726180"/>
              <a:gd name="connsiteX0" fmla="*/ 1592580 w 3959860"/>
              <a:gd name="connsiteY0" fmla="*/ 30480 h 4132580"/>
              <a:gd name="connsiteX1" fmla="*/ 2377440 w 3959860"/>
              <a:gd name="connsiteY1" fmla="*/ 0 h 4132580"/>
              <a:gd name="connsiteX2" fmla="*/ 2392680 w 3959860"/>
              <a:gd name="connsiteY2" fmla="*/ 723900 h 4132580"/>
              <a:gd name="connsiteX3" fmla="*/ 3909060 w 3959860"/>
              <a:gd name="connsiteY3" fmla="*/ 708660 h 4132580"/>
              <a:gd name="connsiteX4" fmla="*/ 3959860 w 3959860"/>
              <a:gd name="connsiteY4" fmla="*/ 4132580 h 4132580"/>
              <a:gd name="connsiteX5" fmla="*/ 754380 w 3959860"/>
              <a:gd name="connsiteY5" fmla="*/ 3246120 h 4132580"/>
              <a:gd name="connsiteX6" fmla="*/ 754380 w 3959860"/>
              <a:gd name="connsiteY6" fmla="*/ 2644140 h 4132580"/>
              <a:gd name="connsiteX7" fmla="*/ 0 w 3959860"/>
              <a:gd name="connsiteY7" fmla="*/ 2674620 h 4132580"/>
              <a:gd name="connsiteX8" fmla="*/ 15240 w 3959860"/>
              <a:gd name="connsiteY8" fmla="*/ 2392680 h 4132580"/>
              <a:gd name="connsiteX9" fmla="*/ 381000 w 3959860"/>
              <a:gd name="connsiteY9" fmla="*/ 2385060 h 4132580"/>
              <a:gd name="connsiteX10" fmla="*/ 373380 w 3959860"/>
              <a:gd name="connsiteY10" fmla="*/ 2217420 h 4132580"/>
              <a:gd name="connsiteX11" fmla="*/ 259080 w 3959860"/>
              <a:gd name="connsiteY11" fmla="*/ 2232660 h 4132580"/>
              <a:gd name="connsiteX12" fmla="*/ 266700 w 3959860"/>
              <a:gd name="connsiteY12" fmla="*/ 2118360 h 4132580"/>
              <a:gd name="connsiteX13" fmla="*/ 358140 w 3959860"/>
              <a:gd name="connsiteY13" fmla="*/ 2125980 h 4132580"/>
              <a:gd name="connsiteX14" fmla="*/ 365760 w 3959860"/>
              <a:gd name="connsiteY14" fmla="*/ 2026920 h 4132580"/>
              <a:gd name="connsiteX15" fmla="*/ 312420 w 3959860"/>
              <a:gd name="connsiteY15" fmla="*/ 2026920 h 4132580"/>
              <a:gd name="connsiteX16" fmla="*/ 320040 w 3959860"/>
              <a:gd name="connsiteY16" fmla="*/ 1577340 h 4132580"/>
              <a:gd name="connsiteX17" fmla="*/ 792480 w 3959860"/>
              <a:gd name="connsiteY17" fmla="*/ 1569720 h 4132580"/>
              <a:gd name="connsiteX18" fmla="*/ 792480 w 3959860"/>
              <a:gd name="connsiteY18" fmla="*/ 510540 h 4132580"/>
              <a:gd name="connsiteX19" fmla="*/ 1592580 w 3959860"/>
              <a:gd name="connsiteY19" fmla="*/ 487680 h 4132580"/>
              <a:gd name="connsiteX20" fmla="*/ 1592580 w 3959860"/>
              <a:gd name="connsiteY20" fmla="*/ 30480 h 4132580"/>
              <a:gd name="connsiteX0" fmla="*/ 1592580 w 4023360"/>
              <a:gd name="connsiteY0" fmla="*/ 30480 h 5161280"/>
              <a:gd name="connsiteX1" fmla="*/ 2377440 w 4023360"/>
              <a:gd name="connsiteY1" fmla="*/ 0 h 5161280"/>
              <a:gd name="connsiteX2" fmla="*/ 2392680 w 4023360"/>
              <a:gd name="connsiteY2" fmla="*/ 723900 h 5161280"/>
              <a:gd name="connsiteX3" fmla="*/ 3909060 w 4023360"/>
              <a:gd name="connsiteY3" fmla="*/ 708660 h 5161280"/>
              <a:gd name="connsiteX4" fmla="*/ 4023360 w 4023360"/>
              <a:gd name="connsiteY4" fmla="*/ 5161280 h 5161280"/>
              <a:gd name="connsiteX5" fmla="*/ 754380 w 4023360"/>
              <a:gd name="connsiteY5" fmla="*/ 3246120 h 5161280"/>
              <a:gd name="connsiteX6" fmla="*/ 754380 w 4023360"/>
              <a:gd name="connsiteY6" fmla="*/ 2644140 h 5161280"/>
              <a:gd name="connsiteX7" fmla="*/ 0 w 4023360"/>
              <a:gd name="connsiteY7" fmla="*/ 2674620 h 5161280"/>
              <a:gd name="connsiteX8" fmla="*/ 15240 w 4023360"/>
              <a:gd name="connsiteY8" fmla="*/ 2392680 h 5161280"/>
              <a:gd name="connsiteX9" fmla="*/ 381000 w 4023360"/>
              <a:gd name="connsiteY9" fmla="*/ 2385060 h 5161280"/>
              <a:gd name="connsiteX10" fmla="*/ 373380 w 4023360"/>
              <a:gd name="connsiteY10" fmla="*/ 2217420 h 5161280"/>
              <a:gd name="connsiteX11" fmla="*/ 259080 w 4023360"/>
              <a:gd name="connsiteY11" fmla="*/ 2232660 h 5161280"/>
              <a:gd name="connsiteX12" fmla="*/ 266700 w 4023360"/>
              <a:gd name="connsiteY12" fmla="*/ 2118360 h 5161280"/>
              <a:gd name="connsiteX13" fmla="*/ 358140 w 4023360"/>
              <a:gd name="connsiteY13" fmla="*/ 2125980 h 5161280"/>
              <a:gd name="connsiteX14" fmla="*/ 365760 w 4023360"/>
              <a:gd name="connsiteY14" fmla="*/ 2026920 h 5161280"/>
              <a:gd name="connsiteX15" fmla="*/ 312420 w 4023360"/>
              <a:gd name="connsiteY15" fmla="*/ 2026920 h 5161280"/>
              <a:gd name="connsiteX16" fmla="*/ 320040 w 4023360"/>
              <a:gd name="connsiteY16" fmla="*/ 1577340 h 5161280"/>
              <a:gd name="connsiteX17" fmla="*/ 792480 w 4023360"/>
              <a:gd name="connsiteY17" fmla="*/ 1569720 h 5161280"/>
              <a:gd name="connsiteX18" fmla="*/ 792480 w 4023360"/>
              <a:gd name="connsiteY18" fmla="*/ 510540 h 5161280"/>
              <a:gd name="connsiteX19" fmla="*/ 1592580 w 4023360"/>
              <a:gd name="connsiteY19" fmla="*/ 487680 h 5161280"/>
              <a:gd name="connsiteX20" fmla="*/ 1592580 w 4023360"/>
              <a:gd name="connsiteY20" fmla="*/ 30480 h 5161280"/>
              <a:gd name="connsiteX0" fmla="*/ 1592580 w 4023360"/>
              <a:gd name="connsiteY0" fmla="*/ 30480 h 5163820"/>
              <a:gd name="connsiteX1" fmla="*/ 2377440 w 4023360"/>
              <a:gd name="connsiteY1" fmla="*/ 0 h 5163820"/>
              <a:gd name="connsiteX2" fmla="*/ 2392680 w 4023360"/>
              <a:gd name="connsiteY2" fmla="*/ 723900 h 5163820"/>
              <a:gd name="connsiteX3" fmla="*/ 3909060 w 4023360"/>
              <a:gd name="connsiteY3" fmla="*/ 708660 h 5163820"/>
              <a:gd name="connsiteX4" fmla="*/ 4023360 w 4023360"/>
              <a:gd name="connsiteY4" fmla="*/ 5161280 h 5163820"/>
              <a:gd name="connsiteX5" fmla="*/ 817880 w 4023360"/>
              <a:gd name="connsiteY5" fmla="*/ 5163820 h 5163820"/>
              <a:gd name="connsiteX6" fmla="*/ 754380 w 4023360"/>
              <a:gd name="connsiteY6" fmla="*/ 2644140 h 5163820"/>
              <a:gd name="connsiteX7" fmla="*/ 0 w 4023360"/>
              <a:gd name="connsiteY7" fmla="*/ 2674620 h 5163820"/>
              <a:gd name="connsiteX8" fmla="*/ 15240 w 4023360"/>
              <a:gd name="connsiteY8" fmla="*/ 2392680 h 5163820"/>
              <a:gd name="connsiteX9" fmla="*/ 381000 w 4023360"/>
              <a:gd name="connsiteY9" fmla="*/ 2385060 h 5163820"/>
              <a:gd name="connsiteX10" fmla="*/ 373380 w 4023360"/>
              <a:gd name="connsiteY10" fmla="*/ 2217420 h 5163820"/>
              <a:gd name="connsiteX11" fmla="*/ 259080 w 4023360"/>
              <a:gd name="connsiteY11" fmla="*/ 2232660 h 5163820"/>
              <a:gd name="connsiteX12" fmla="*/ 266700 w 4023360"/>
              <a:gd name="connsiteY12" fmla="*/ 2118360 h 5163820"/>
              <a:gd name="connsiteX13" fmla="*/ 358140 w 4023360"/>
              <a:gd name="connsiteY13" fmla="*/ 2125980 h 5163820"/>
              <a:gd name="connsiteX14" fmla="*/ 365760 w 4023360"/>
              <a:gd name="connsiteY14" fmla="*/ 2026920 h 5163820"/>
              <a:gd name="connsiteX15" fmla="*/ 312420 w 4023360"/>
              <a:gd name="connsiteY15" fmla="*/ 2026920 h 5163820"/>
              <a:gd name="connsiteX16" fmla="*/ 320040 w 4023360"/>
              <a:gd name="connsiteY16" fmla="*/ 1577340 h 5163820"/>
              <a:gd name="connsiteX17" fmla="*/ 792480 w 4023360"/>
              <a:gd name="connsiteY17" fmla="*/ 1569720 h 5163820"/>
              <a:gd name="connsiteX18" fmla="*/ 792480 w 4023360"/>
              <a:gd name="connsiteY18" fmla="*/ 510540 h 5163820"/>
              <a:gd name="connsiteX19" fmla="*/ 1592580 w 4023360"/>
              <a:gd name="connsiteY19" fmla="*/ 487680 h 5163820"/>
              <a:gd name="connsiteX20" fmla="*/ 1592580 w 4023360"/>
              <a:gd name="connsiteY20" fmla="*/ 30480 h 5163820"/>
              <a:gd name="connsiteX0" fmla="*/ 1592580 w 3985260"/>
              <a:gd name="connsiteY0" fmla="*/ 30480 h 5163820"/>
              <a:gd name="connsiteX1" fmla="*/ 2377440 w 3985260"/>
              <a:gd name="connsiteY1" fmla="*/ 0 h 5163820"/>
              <a:gd name="connsiteX2" fmla="*/ 2392680 w 3985260"/>
              <a:gd name="connsiteY2" fmla="*/ 723900 h 5163820"/>
              <a:gd name="connsiteX3" fmla="*/ 3909060 w 3985260"/>
              <a:gd name="connsiteY3" fmla="*/ 708660 h 5163820"/>
              <a:gd name="connsiteX4" fmla="*/ 3985260 w 3985260"/>
              <a:gd name="connsiteY4" fmla="*/ 4107180 h 5163820"/>
              <a:gd name="connsiteX5" fmla="*/ 817880 w 3985260"/>
              <a:gd name="connsiteY5" fmla="*/ 5163820 h 5163820"/>
              <a:gd name="connsiteX6" fmla="*/ 754380 w 3985260"/>
              <a:gd name="connsiteY6" fmla="*/ 2644140 h 5163820"/>
              <a:gd name="connsiteX7" fmla="*/ 0 w 3985260"/>
              <a:gd name="connsiteY7" fmla="*/ 2674620 h 5163820"/>
              <a:gd name="connsiteX8" fmla="*/ 15240 w 3985260"/>
              <a:gd name="connsiteY8" fmla="*/ 2392680 h 5163820"/>
              <a:gd name="connsiteX9" fmla="*/ 381000 w 3985260"/>
              <a:gd name="connsiteY9" fmla="*/ 2385060 h 5163820"/>
              <a:gd name="connsiteX10" fmla="*/ 373380 w 3985260"/>
              <a:gd name="connsiteY10" fmla="*/ 2217420 h 5163820"/>
              <a:gd name="connsiteX11" fmla="*/ 259080 w 3985260"/>
              <a:gd name="connsiteY11" fmla="*/ 2232660 h 5163820"/>
              <a:gd name="connsiteX12" fmla="*/ 266700 w 3985260"/>
              <a:gd name="connsiteY12" fmla="*/ 2118360 h 5163820"/>
              <a:gd name="connsiteX13" fmla="*/ 358140 w 3985260"/>
              <a:gd name="connsiteY13" fmla="*/ 2125980 h 5163820"/>
              <a:gd name="connsiteX14" fmla="*/ 365760 w 3985260"/>
              <a:gd name="connsiteY14" fmla="*/ 2026920 h 5163820"/>
              <a:gd name="connsiteX15" fmla="*/ 312420 w 3985260"/>
              <a:gd name="connsiteY15" fmla="*/ 2026920 h 5163820"/>
              <a:gd name="connsiteX16" fmla="*/ 320040 w 3985260"/>
              <a:gd name="connsiteY16" fmla="*/ 1577340 h 5163820"/>
              <a:gd name="connsiteX17" fmla="*/ 792480 w 3985260"/>
              <a:gd name="connsiteY17" fmla="*/ 1569720 h 5163820"/>
              <a:gd name="connsiteX18" fmla="*/ 792480 w 3985260"/>
              <a:gd name="connsiteY18" fmla="*/ 510540 h 5163820"/>
              <a:gd name="connsiteX19" fmla="*/ 1592580 w 3985260"/>
              <a:gd name="connsiteY19" fmla="*/ 487680 h 5163820"/>
              <a:gd name="connsiteX20" fmla="*/ 1592580 w 3985260"/>
              <a:gd name="connsiteY20" fmla="*/ 30480 h 5163820"/>
              <a:gd name="connsiteX0" fmla="*/ 1592580 w 3985260"/>
              <a:gd name="connsiteY0" fmla="*/ 30480 h 4147820"/>
              <a:gd name="connsiteX1" fmla="*/ 2377440 w 3985260"/>
              <a:gd name="connsiteY1" fmla="*/ 0 h 4147820"/>
              <a:gd name="connsiteX2" fmla="*/ 2392680 w 3985260"/>
              <a:gd name="connsiteY2" fmla="*/ 723900 h 4147820"/>
              <a:gd name="connsiteX3" fmla="*/ 3909060 w 3985260"/>
              <a:gd name="connsiteY3" fmla="*/ 708660 h 4147820"/>
              <a:gd name="connsiteX4" fmla="*/ 3985260 w 3985260"/>
              <a:gd name="connsiteY4" fmla="*/ 4107180 h 4147820"/>
              <a:gd name="connsiteX5" fmla="*/ 779780 w 3985260"/>
              <a:gd name="connsiteY5" fmla="*/ 4147820 h 4147820"/>
              <a:gd name="connsiteX6" fmla="*/ 754380 w 3985260"/>
              <a:gd name="connsiteY6" fmla="*/ 2644140 h 4147820"/>
              <a:gd name="connsiteX7" fmla="*/ 0 w 3985260"/>
              <a:gd name="connsiteY7" fmla="*/ 2674620 h 4147820"/>
              <a:gd name="connsiteX8" fmla="*/ 15240 w 3985260"/>
              <a:gd name="connsiteY8" fmla="*/ 2392680 h 4147820"/>
              <a:gd name="connsiteX9" fmla="*/ 381000 w 3985260"/>
              <a:gd name="connsiteY9" fmla="*/ 2385060 h 4147820"/>
              <a:gd name="connsiteX10" fmla="*/ 373380 w 3985260"/>
              <a:gd name="connsiteY10" fmla="*/ 2217420 h 4147820"/>
              <a:gd name="connsiteX11" fmla="*/ 259080 w 3985260"/>
              <a:gd name="connsiteY11" fmla="*/ 2232660 h 4147820"/>
              <a:gd name="connsiteX12" fmla="*/ 266700 w 3985260"/>
              <a:gd name="connsiteY12" fmla="*/ 2118360 h 4147820"/>
              <a:gd name="connsiteX13" fmla="*/ 358140 w 3985260"/>
              <a:gd name="connsiteY13" fmla="*/ 2125980 h 4147820"/>
              <a:gd name="connsiteX14" fmla="*/ 365760 w 3985260"/>
              <a:gd name="connsiteY14" fmla="*/ 2026920 h 4147820"/>
              <a:gd name="connsiteX15" fmla="*/ 312420 w 3985260"/>
              <a:gd name="connsiteY15" fmla="*/ 2026920 h 4147820"/>
              <a:gd name="connsiteX16" fmla="*/ 320040 w 3985260"/>
              <a:gd name="connsiteY16" fmla="*/ 1577340 h 4147820"/>
              <a:gd name="connsiteX17" fmla="*/ 792480 w 3985260"/>
              <a:gd name="connsiteY17" fmla="*/ 1569720 h 4147820"/>
              <a:gd name="connsiteX18" fmla="*/ 792480 w 3985260"/>
              <a:gd name="connsiteY18" fmla="*/ 510540 h 4147820"/>
              <a:gd name="connsiteX19" fmla="*/ 1592580 w 3985260"/>
              <a:gd name="connsiteY19" fmla="*/ 487680 h 4147820"/>
              <a:gd name="connsiteX20" fmla="*/ 1592580 w 3985260"/>
              <a:gd name="connsiteY20" fmla="*/ 30480 h 4147820"/>
              <a:gd name="connsiteX0" fmla="*/ 1592580 w 3985260"/>
              <a:gd name="connsiteY0" fmla="*/ 30480 h 4147820"/>
              <a:gd name="connsiteX1" fmla="*/ 2377440 w 3985260"/>
              <a:gd name="connsiteY1" fmla="*/ 0 h 4147820"/>
              <a:gd name="connsiteX2" fmla="*/ 2392680 w 3985260"/>
              <a:gd name="connsiteY2" fmla="*/ 723900 h 4147820"/>
              <a:gd name="connsiteX3" fmla="*/ 3909060 w 3985260"/>
              <a:gd name="connsiteY3" fmla="*/ 708660 h 4147820"/>
              <a:gd name="connsiteX4" fmla="*/ 3985260 w 3985260"/>
              <a:gd name="connsiteY4" fmla="*/ 4107180 h 4147820"/>
              <a:gd name="connsiteX5" fmla="*/ 767080 w 3985260"/>
              <a:gd name="connsiteY5" fmla="*/ 4147820 h 4147820"/>
              <a:gd name="connsiteX6" fmla="*/ 754380 w 3985260"/>
              <a:gd name="connsiteY6" fmla="*/ 2644140 h 4147820"/>
              <a:gd name="connsiteX7" fmla="*/ 0 w 3985260"/>
              <a:gd name="connsiteY7" fmla="*/ 2674620 h 4147820"/>
              <a:gd name="connsiteX8" fmla="*/ 15240 w 3985260"/>
              <a:gd name="connsiteY8" fmla="*/ 2392680 h 4147820"/>
              <a:gd name="connsiteX9" fmla="*/ 381000 w 3985260"/>
              <a:gd name="connsiteY9" fmla="*/ 2385060 h 4147820"/>
              <a:gd name="connsiteX10" fmla="*/ 373380 w 3985260"/>
              <a:gd name="connsiteY10" fmla="*/ 2217420 h 4147820"/>
              <a:gd name="connsiteX11" fmla="*/ 259080 w 3985260"/>
              <a:gd name="connsiteY11" fmla="*/ 2232660 h 4147820"/>
              <a:gd name="connsiteX12" fmla="*/ 266700 w 3985260"/>
              <a:gd name="connsiteY12" fmla="*/ 2118360 h 4147820"/>
              <a:gd name="connsiteX13" fmla="*/ 358140 w 3985260"/>
              <a:gd name="connsiteY13" fmla="*/ 2125980 h 4147820"/>
              <a:gd name="connsiteX14" fmla="*/ 365760 w 3985260"/>
              <a:gd name="connsiteY14" fmla="*/ 2026920 h 4147820"/>
              <a:gd name="connsiteX15" fmla="*/ 312420 w 3985260"/>
              <a:gd name="connsiteY15" fmla="*/ 2026920 h 4147820"/>
              <a:gd name="connsiteX16" fmla="*/ 320040 w 3985260"/>
              <a:gd name="connsiteY16" fmla="*/ 1577340 h 4147820"/>
              <a:gd name="connsiteX17" fmla="*/ 792480 w 3985260"/>
              <a:gd name="connsiteY17" fmla="*/ 1569720 h 4147820"/>
              <a:gd name="connsiteX18" fmla="*/ 792480 w 3985260"/>
              <a:gd name="connsiteY18" fmla="*/ 510540 h 4147820"/>
              <a:gd name="connsiteX19" fmla="*/ 1592580 w 3985260"/>
              <a:gd name="connsiteY19" fmla="*/ 487680 h 4147820"/>
              <a:gd name="connsiteX20" fmla="*/ 1592580 w 3985260"/>
              <a:gd name="connsiteY20" fmla="*/ 30480 h 4147820"/>
              <a:gd name="connsiteX0" fmla="*/ 1592580 w 3985260"/>
              <a:gd name="connsiteY0" fmla="*/ 30480 h 4147820"/>
              <a:gd name="connsiteX1" fmla="*/ 2377440 w 3985260"/>
              <a:gd name="connsiteY1" fmla="*/ 0 h 4147820"/>
              <a:gd name="connsiteX2" fmla="*/ 2392680 w 3985260"/>
              <a:gd name="connsiteY2" fmla="*/ 723900 h 4147820"/>
              <a:gd name="connsiteX3" fmla="*/ 3963651 w 3985260"/>
              <a:gd name="connsiteY3" fmla="*/ 708660 h 4147820"/>
              <a:gd name="connsiteX4" fmla="*/ 3985260 w 3985260"/>
              <a:gd name="connsiteY4" fmla="*/ 4107180 h 4147820"/>
              <a:gd name="connsiteX5" fmla="*/ 767080 w 3985260"/>
              <a:gd name="connsiteY5" fmla="*/ 4147820 h 4147820"/>
              <a:gd name="connsiteX6" fmla="*/ 754380 w 3985260"/>
              <a:gd name="connsiteY6" fmla="*/ 2644140 h 4147820"/>
              <a:gd name="connsiteX7" fmla="*/ 0 w 3985260"/>
              <a:gd name="connsiteY7" fmla="*/ 2674620 h 4147820"/>
              <a:gd name="connsiteX8" fmla="*/ 15240 w 3985260"/>
              <a:gd name="connsiteY8" fmla="*/ 2392680 h 4147820"/>
              <a:gd name="connsiteX9" fmla="*/ 381000 w 3985260"/>
              <a:gd name="connsiteY9" fmla="*/ 2385060 h 4147820"/>
              <a:gd name="connsiteX10" fmla="*/ 373380 w 3985260"/>
              <a:gd name="connsiteY10" fmla="*/ 2217420 h 4147820"/>
              <a:gd name="connsiteX11" fmla="*/ 259080 w 3985260"/>
              <a:gd name="connsiteY11" fmla="*/ 2232660 h 4147820"/>
              <a:gd name="connsiteX12" fmla="*/ 266700 w 3985260"/>
              <a:gd name="connsiteY12" fmla="*/ 2118360 h 4147820"/>
              <a:gd name="connsiteX13" fmla="*/ 358140 w 3985260"/>
              <a:gd name="connsiteY13" fmla="*/ 2125980 h 4147820"/>
              <a:gd name="connsiteX14" fmla="*/ 365760 w 3985260"/>
              <a:gd name="connsiteY14" fmla="*/ 2026920 h 4147820"/>
              <a:gd name="connsiteX15" fmla="*/ 312420 w 3985260"/>
              <a:gd name="connsiteY15" fmla="*/ 2026920 h 4147820"/>
              <a:gd name="connsiteX16" fmla="*/ 320040 w 3985260"/>
              <a:gd name="connsiteY16" fmla="*/ 1577340 h 4147820"/>
              <a:gd name="connsiteX17" fmla="*/ 792480 w 3985260"/>
              <a:gd name="connsiteY17" fmla="*/ 1569720 h 4147820"/>
              <a:gd name="connsiteX18" fmla="*/ 792480 w 3985260"/>
              <a:gd name="connsiteY18" fmla="*/ 510540 h 4147820"/>
              <a:gd name="connsiteX19" fmla="*/ 1592580 w 3985260"/>
              <a:gd name="connsiteY19" fmla="*/ 487680 h 4147820"/>
              <a:gd name="connsiteX20" fmla="*/ 1592580 w 3985260"/>
              <a:gd name="connsiteY20" fmla="*/ 30480 h 4147820"/>
              <a:gd name="connsiteX0" fmla="*/ 1592580 w 4039851"/>
              <a:gd name="connsiteY0" fmla="*/ 30480 h 4147820"/>
              <a:gd name="connsiteX1" fmla="*/ 2377440 w 4039851"/>
              <a:gd name="connsiteY1" fmla="*/ 0 h 4147820"/>
              <a:gd name="connsiteX2" fmla="*/ 2392680 w 4039851"/>
              <a:gd name="connsiteY2" fmla="*/ 723900 h 4147820"/>
              <a:gd name="connsiteX3" fmla="*/ 3963651 w 4039851"/>
              <a:gd name="connsiteY3" fmla="*/ 708660 h 4147820"/>
              <a:gd name="connsiteX4" fmla="*/ 4039851 w 4039851"/>
              <a:gd name="connsiteY4" fmla="*/ 4120828 h 4147820"/>
              <a:gd name="connsiteX5" fmla="*/ 767080 w 4039851"/>
              <a:gd name="connsiteY5" fmla="*/ 4147820 h 4147820"/>
              <a:gd name="connsiteX6" fmla="*/ 754380 w 4039851"/>
              <a:gd name="connsiteY6" fmla="*/ 2644140 h 4147820"/>
              <a:gd name="connsiteX7" fmla="*/ 0 w 4039851"/>
              <a:gd name="connsiteY7" fmla="*/ 2674620 h 4147820"/>
              <a:gd name="connsiteX8" fmla="*/ 15240 w 4039851"/>
              <a:gd name="connsiteY8" fmla="*/ 2392680 h 4147820"/>
              <a:gd name="connsiteX9" fmla="*/ 381000 w 4039851"/>
              <a:gd name="connsiteY9" fmla="*/ 2385060 h 4147820"/>
              <a:gd name="connsiteX10" fmla="*/ 373380 w 4039851"/>
              <a:gd name="connsiteY10" fmla="*/ 2217420 h 4147820"/>
              <a:gd name="connsiteX11" fmla="*/ 259080 w 4039851"/>
              <a:gd name="connsiteY11" fmla="*/ 2232660 h 4147820"/>
              <a:gd name="connsiteX12" fmla="*/ 266700 w 4039851"/>
              <a:gd name="connsiteY12" fmla="*/ 2118360 h 4147820"/>
              <a:gd name="connsiteX13" fmla="*/ 358140 w 4039851"/>
              <a:gd name="connsiteY13" fmla="*/ 2125980 h 4147820"/>
              <a:gd name="connsiteX14" fmla="*/ 365760 w 4039851"/>
              <a:gd name="connsiteY14" fmla="*/ 2026920 h 4147820"/>
              <a:gd name="connsiteX15" fmla="*/ 312420 w 4039851"/>
              <a:gd name="connsiteY15" fmla="*/ 2026920 h 4147820"/>
              <a:gd name="connsiteX16" fmla="*/ 320040 w 4039851"/>
              <a:gd name="connsiteY16" fmla="*/ 1577340 h 4147820"/>
              <a:gd name="connsiteX17" fmla="*/ 792480 w 4039851"/>
              <a:gd name="connsiteY17" fmla="*/ 1569720 h 4147820"/>
              <a:gd name="connsiteX18" fmla="*/ 792480 w 4039851"/>
              <a:gd name="connsiteY18" fmla="*/ 510540 h 4147820"/>
              <a:gd name="connsiteX19" fmla="*/ 1592580 w 4039851"/>
              <a:gd name="connsiteY19" fmla="*/ 487680 h 4147820"/>
              <a:gd name="connsiteX20" fmla="*/ 1592580 w 4039851"/>
              <a:gd name="connsiteY20" fmla="*/ 30480 h 4147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39851" h="4147820">
                <a:moveTo>
                  <a:pt x="1592580" y="30480"/>
                </a:moveTo>
                <a:lnTo>
                  <a:pt x="2377440" y="0"/>
                </a:lnTo>
                <a:lnTo>
                  <a:pt x="2392680" y="723900"/>
                </a:lnTo>
                <a:lnTo>
                  <a:pt x="3963651" y="708660"/>
                </a:lnTo>
                <a:lnTo>
                  <a:pt x="4039851" y="4120828"/>
                </a:lnTo>
                <a:lnTo>
                  <a:pt x="767080" y="4147820"/>
                </a:lnTo>
                <a:lnTo>
                  <a:pt x="754380" y="2644140"/>
                </a:lnTo>
                <a:lnTo>
                  <a:pt x="0" y="2674620"/>
                </a:lnTo>
                <a:lnTo>
                  <a:pt x="15240" y="2392680"/>
                </a:lnTo>
                <a:lnTo>
                  <a:pt x="381000" y="2385060"/>
                </a:lnTo>
                <a:lnTo>
                  <a:pt x="373380" y="2217420"/>
                </a:lnTo>
                <a:lnTo>
                  <a:pt x="259080" y="2232660"/>
                </a:lnTo>
                <a:lnTo>
                  <a:pt x="266700" y="2118360"/>
                </a:lnTo>
                <a:lnTo>
                  <a:pt x="358140" y="2125980"/>
                </a:lnTo>
                <a:lnTo>
                  <a:pt x="365760" y="2026920"/>
                </a:lnTo>
                <a:lnTo>
                  <a:pt x="312420" y="2026920"/>
                </a:lnTo>
                <a:lnTo>
                  <a:pt x="320040" y="1577340"/>
                </a:lnTo>
                <a:lnTo>
                  <a:pt x="792480" y="1569720"/>
                </a:lnTo>
                <a:lnTo>
                  <a:pt x="792480" y="510540"/>
                </a:lnTo>
                <a:lnTo>
                  <a:pt x="1592580" y="487680"/>
                </a:lnTo>
                <a:lnTo>
                  <a:pt x="1592580" y="30480"/>
                </a:lnTo>
                <a:close/>
              </a:path>
            </a:pathLst>
          </a:custGeom>
          <a:solidFill>
            <a:srgbClr val="FFC000">
              <a:alpha val="15000"/>
            </a:srgbClr>
          </a:solidFill>
          <a:ln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>
              <a:solidFill>
                <a:srgbClr val="FFFFFF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87338" y="981075"/>
            <a:ext cx="4572001" cy="9725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es-AR" sz="2600" b="1" kern="0" dirty="0">
                <a:solidFill>
                  <a:schemeClr val="bg1"/>
                </a:solidFill>
                <a:latin typeface="Arial"/>
                <a:cs typeface="Arial"/>
              </a:rPr>
              <a:t>Adquisición de tierra</a:t>
            </a:r>
          </a:p>
          <a:p>
            <a:pPr algn="ctr" eaLnBrk="0" hangingPunct="0">
              <a:spcBef>
                <a:spcPct val="20000"/>
              </a:spcBef>
              <a:defRPr/>
            </a:pPr>
            <a:r>
              <a:rPr lang="es-AR" sz="2600" b="1" kern="0" dirty="0">
                <a:solidFill>
                  <a:schemeClr val="bg1"/>
                </a:solidFill>
                <a:latin typeface="Arial"/>
                <a:cs typeface="Arial"/>
              </a:rPr>
              <a:t>(</a:t>
            </a:r>
            <a:r>
              <a:rPr lang="es-AR" sz="2600" b="1" kern="0" dirty="0" smtClean="0">
                <a:solidFill>
                  <a:schemeClr val="bg1"/>
                </a:solidFill>
                <a:latin typeface="Arial"/>
                <a:cs typeface="Arial"/>
              </a:rPr>
              <a:t>112 </a:t>
            </a:r>
            <a:r>
              <a:rPr lang="es-AR" sz="2600" b="1" kern="0" dirty="0">
                <a:solidFill>
                  <a:schemeClr val="bg1"/>
                </a:solidFill>
                <a:latin typeface="Arial"/>
                <a:cs typeface="Arial"/>
              </a:rPr>
              <a:t>has)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-36761" y="2060848"/>
            <a:ext cx="4176713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7800" indent="-177800">
              <a:buFont typeface="Arial" pitchFamily="34" charset="0"/>
              <a:buChar char="•"/>
              <a:defRPr/>
            </a:pPr>
            <a:r>
              <a:rPr lang="es-AR" sz="2200" b="1" dirty="0">
                <a:solidFill>
                  <a:schemeClr val="bg1"/>
                </a:solidFill>
                <a:latin typeface="Arial"/>
              </a:rPr>
              <a:t>Compra directa a precio </a:t>
            </a:r>
          </a:p>
          <a:p>
            <a:pPr>
              <a:defRPr/>
            </a:pPr>
            <a:r>
              <a:rPr lang="es-AR" sz="2200" b="1" dirty="0">
                <a:solidFill>
                  <a:schemeClr val="bg1"/>
                </a:solidFill>
                <a:latin typeface="Arial"/>
              </a:rPr>
              <a:t>   rural (88 has)</a:t>
            </a:r>
          </a:p>
          <a:p>
            <a:pPr marL="177800" indent="-177800">
              <a:buFont typeface="Arial" pitchFamily="34" charset="0"/>
              <a:buChar char="•"/>
              <a:defRPr/>
            </a:pPr>
            <a:endParaRPr lang="es-AR" sz="2200" b="1" dirty="0">
              <a:solidFill>
                <a:schemeClr val="bg1"/>
              </a:solidFill>
              <a:latin typeface="Arial"/>
            </a:endParaRPr>
          </a:p>
          <a:p>
            <a:pPr marL="177800" indent="-177800">
              <a:buFont typeface="Arial" pitchFamily="34" charset="0"/>
              <a:buChar char="•"/>
              <a:defRPr/>
            </a:pPr>
            <a:r>
              <a:rPr lang="es-AR" sz="2200" b="1" dirty="0">
                <a:solidFill>
                  <a:schemeClr val="bg1"/>
                </a:solidFill>
                <a:latin typeface="Arial"/>
              </a:rPr>
              <a:t>CM y </a:t>
            </a:r>
            <a:r>
              <a:rPr lang="es-AR" sz="2200" b="1" dirty="0" smtClean="0">
                <a:solidFill>
                  <a:schemeClr val="bg1"/>
                </a:solidFill>
                <a:latin typeface="Arial"/>
              </a:rPr>
              <a:t>cobro de infra (14 </a:t>
            </a:r>
            <a:r>
              <a:rPr lang="es-AR" sz="2200" b="1" dirty="0">
                <a:solidFill>
                  <a:schemeClr val="bg1"/>
                </a:solidFill>
                <a:latin typeface="Arial"/>
              </a:rPr>
              <a:t>has)</a:t>
            </a:r>
          </a:p>
          <a:p>
            <a:pPr marL="177800" indent="-177800">
              <a:buFont typeface="Arial" pitchFamily="34" charset="0"/>
              <a:buChar char="•"/>
              <a:defRPr/>
            </a:pPr>
            <a:endParaRPr lang="es-AR" sz="2200" b="1" dirty="0">
              <a:solidFill>
                <a:schemeClr val="bg1"/>
              </a:solidFill>
              <a:latin typeface="Arial"/>
            </a:endParaRPr>
          </a:p>
          <a:p>
            <a:pPr marL="177800" indent="-177800">
              <a:buFont typeface="Arial" pitchFamily="34" charset="0"/>
              <a:buChar char="•"/>
              <a:defRPr/>
            </a:pPr>
            <a:r>
              <a:rPr lang="es-AR" sz="2200" b="1" dirty="0">
                <a:solidFill>
                  <a:schemeClr val="bg1"/>
                </a:solidFill>
                <a:latin typeface="Arial"/>
              </a:rPr>
              <a:t>Permuta (10 has</a:t>
            </a:r>
            <a:r>
              <a:rPr lang="es-AR" sz="2200" b="1" dirty="0" smtClean="0">
                <a:solidFill>
                  <a:schemeClr val="bg1"/>
                </a:solidFill>
                <a:latin typeface="Arial"/>
              </a:rPr>
              <a:t>)</a:t>
            </a:r>
          </a:p>
          <a:p>
            <a:pPr marL="177800" indent="-177800">
              <a:buFont typeface="Arial" pitchFamily="34" charset="0"/>
              <a:buChar char="•"/>
              <a:defRPr/>
            </a:pPr>
            <a:endParaRPr lang="es-AR" sz="2200" b="1" dirty="0">
              <a:solidFill>
                <a:schemeClr val="bg1"/>
              </a:solidFill>
              <a:latin typeface="Arial"/>
            </a:endParaRPr>
          </a:p>
          <a:p>
            <a:pPr marL="177800" indent="-177800">
              <a:buFont typeface="Arial" pitchFamily="34" charset="0"/>
              <a:buChar char="•"/>
              <a:defRPr/>
            </a:pPr>
            <a:r>
              <a:rPr lang="es-AR" sz="2200" b="1" kern="0" dirty="0" smtClean="0">
                <a:solidFill>
                  <a:schemeClr val="bg1"/>
                </a:solidFill>
                <a:latin typeface="Arial"/>
                <a:cs typeface="Arial"/>
              </a:rPr>
              <a:t>Lotes </a:t>
            </a:r>
            <a:r>
              <a:rPr lang="es-AR" sz="2200" b="1" kern="0" dirty="0">
                <a:solidFill>
                  <a:schemeClr val="bg1"/>
                </a:solidFill>
                <a:latin typeface="Arial"/>
                <a:cs typeface="Arial"/>
              </a:rPr>
              <a:t>con servicios privados (24 has)</a:t>
            </a:r>
            <a:endParaRPr lang="es-AR" sz="2200" b="1" dirty="0">
              <a:solidFill>
                <a:schemeClr val="bg1"/>
              </a:solidFill>
            </a:endParaRPr>
          </a:p>
          <a:p>
            <a:pPr marL="177800" indent="-177800">
              <a:buFont typeface="Arial" pitchFamily="34" charset="0"/>
              <a:buChar char="•"/>
              <a:defRPr/>
            </a:pPr>
            <a:endParaRPr lang="es-AR" sz="2200" b="1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4140200" y="1557338"/>
            <a:ext cx="4572000" cy="904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es-AR" sz="2400" b="1" kern="0" dirty="0">
                <a:solidFill>
                  <a:srgbClr val="FF0000"/>
                </a:solidFill>
                <a:latin typeface="Arial"/>
                <a:cs typeface="Arial"/>
              </a:rPr>
              <a:t>PLAN DIRECTOR DE </a:t>
            </a:r>
          </a:p>
          <a:p>
            <a:pPr algn="ctr" eaLnBrk="0" hangingPunct="0">
              <a:spcBef>
                <a:spcPct val="20000"/>
              </a:spcBef>
              <a:defRPr/>
            </a:pPr>
            <a:r>
              <a:rPr lang="es-AR" sz="2400" b="1" kern="0" dirty="0">
                <a:solidFill>
                  <a:srgbClr val="FF0000"/>
                </a:solidFill>
                <a:latin typeface="Arial"/>
                <a:cs typeface="Arial"/>
              </a:rPr>
              <a:t>AMPLIACIÓN URBANA</a:t>
            </a:r>
          </a:p>
        </p:txBody>
      </p:sp>
      <p:pic>
        <p:nvPicPr>
          <p:cNvPr id="10" name="Imagen 2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413" y="908050"/>
            <a:ext cx="1963737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altLang="es-AR" sz="3200" dirty="0" smtClean="0"/>
              <a:t>Estudios de Caso: Plan de Ampliación Urbana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6500813" y="3714750"/>
            <a:ext cx="2214562" cy="904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es-AR" sz="2400" b="1" kern="0" dirty="0">
                <a:solidFill>
                  <a:srgbClr val="FF0000"/>
                </a:solidFill>
                <a:latin typeface="Arial"/>
                <a:cs typeface="Arial"/>
              </a:rPr>
              <a:t> 1ª ETAPA</a:t>
            </a:r>
          </a:p>
          <a:p>
            <a:pPr algn="ctr" eaLnBrk="0" hangingPunct="0">
              <a:spcBef>
                <a:spcPct val="20000"/>
              </a:spcBef>
              <a:defRPr/>
            </a:pPr>
            <a:r>
              <a:rPr lang="es-AR" sz="2400" b="1" kern="0" dirty="0">
                <a:solidFill>
                  <a:srgbClr val="FF0000"/>
                </a:solidFill>
                <a:latin typeface="Arial"/>
                <a:cs typeface="Arial"/>
              </a:rPr>
              <a:t>187 has</a:t>
            </a:r>
          </a:p>
        </p:txBody>
      </p:sp>
    </p:spTree>
    <p:extLst>
      <p:ext uri="{BB962C8B-B14F-4D97-AF65-F5344CB8AC3E}">
        <p14:creationId xmlns:p14="http://schemas.microsoft.com/office/powerpoint/2010/main" val="1304409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9" grpId="0"/>
      <p:bldP spid="19" grpId="1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2 Rectángulo"/>
          <p:cNvSpPr>
            <a:spLocks noChangeArrowheads="1"/>
          </p:cNvSpPr>
          <p:nvPr/>
        </p:nvSpPr>
        <p:spPr bwMode="auto">
          <a:xfrm>
            <a:off x="3136900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>
                <a:solidFill>
                  <a:srgbClr val="000000"/>
                </a:solidFill>
                <a:latin typeface="Arial" charset="0"/>
              </a:rPr>
              <a:t>Juan I. Duarte / Luis Baer</a:t>
            </a:r>
            <a:endParaRPr lang="es-AR" altLang="es-AR" sz="1400">
              <a:solidFill>
                <a:srgbClr val="000000"/>
              </a:solidFill>
            </a:endParaRPr>
          </a:p>
        </p:txBody>
      </p:sp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95536" y="1556792"/>
            <a:ext cx="8285163" cy="477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es-AR" altLang="es-AR" sz="2300" b="1" dirty="0">
                <a:solidFill>
                  <a:srgbClr val="000000"/>
                </a:solidFill>
                <a:latin typeface="+mj-lt"/>
              </a:rPr>
              <a:t>Compra directa a precio rural (88 has)</a:t>
            </a:r>
          </a:p>
          <a:p>
            <a:pPr eaLnBrk="1" hangingPunct="1">
              <a:buFont typeface="Wingdings" pitchFamily="2" charset="2"/>
              <a:buChar char="ü"/>
            </a:pPr>
            <a:endParaRPr lang="es-AR" altLang="es-AR" sz="1000" dirty="0">
              <a:solidFill>
                <a:srgbClr val="000000"/>
              </a:solidFill>
              <a:latin typeface="+mj-lt"/>
            </a:endParaRPr>
          </a:p>
          <a:p>
            <a:pPr algn="just" eaLnBrk="1" hangingPunct="1">
              <a:buFont typeface="Arial" charset="0"/>
              <a:buChar char="•"/>
            </a:pPr>
            <a:r>
              <a:rPr lang="es-AR" altLang="es-AR" sz="2000" dirty="0">
                <a:solidFill>
                  <a:srgbClr val="000000"/>
                </a:solidFill>
                <a:latin typeface="+mj-lt"/>
              </a:rPr>
              <a:t>50 has. a U$S 13.312/ha (2008)</a:t>
            </a:r>
            <a:endParaRPr lang="es-AR" altLang="es-AR" sz="2000" dirty="0">
              <a:solidFill>
                <a:srgbClr val="000000"/>
              </a:solidFill>
              <a:latin typeface="+mj-lt"/>
              <a:ea typeface="Calibri" pitchFamily="34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Char char="•"/>
            </a:pPr>
            <a:r>
              <a:rPr lang="es-AR" altLang="es-AR" sz="2000" dirty="0">
                <a:solidFill>
                  <a:srgbClr val="000000"/>
                </a:solidFill>
                <a:latin typeface="+mj-lt"/>
              </a:rPr>
              <a:t>20 has. a U$S 10.732/ha (2009)</a:t>
            </a:r>
          </a:p>
          <a:p>
            <a:pPr algn="just" eaLnBrk="1" hangingPunct="1">
              <a:buFont typeface="Arial" charset="0"/>
              <a:buChar char="•"/>
            </a:pPr>
            <a:r>
              <a:rPr lang="es-AR" altLang="es-AR" sz="2000" dirty="0">
                <a:solidFill>
                  <a:srgbClr val="000000"/>
                </a:solidFill>
                <a:latin typeface="+mj-lt"/>
              </a:rPr>
              <a:t>18 has. a U$S 11.929/ha (2010)</a:t>
            </a:r>
          </a:p>
          <a:p>
            <a:pPr eaLnBrk="1" hangingPunct="1">
              <a:buFont typeface="Arial" charset="0"/>
              <a:buChar char="•"/>
            </a:pPr>
            <a:endParaRPr lang="es-AR" altLang="es-AR" sz="1000" dirty="0">
              <a:solidFill>
                <a:srgbClr val="000000"/>
              </a:solidFill>
              <a:latin typeface="+mj-lt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es-AR" altLang="es-AR" sz="2300" b="1" dirty="0">
                <a:solidFill>
                  <a:srgbClr val="000000"/>
                </a:solidFill>
                <a:latin typeface="+mj-lt"/>
              </a:rPr>
              <a:t>Permuta de tierra (10 has)</a:t>
            </a:r>
          </a:p>
          <a:p>
            <a:pPr eaLnBrk="1" hangingPunct="1">
              <a:buFont typeface="Wingdings" pitchFamily="2" charset="2"/>
              <a:buChar char="ü"/>
            </a:pPr>
            <a:endParaRPr lang="es-AR" altLang="es-AR" sz="1000" dirty="0">
              <a:solidFill>
                <a:srgbClr val="000000"/>
              </a:solidFill>
              <a:latin typeface="+mj-lt"/>
            </a:endParaRPr>
          </a:p>
          <a:p>
            <a:pPr algn="just" eaLnBrk="1" hangingPunct="1">
              <a:buFont typeface="Arial" charset="0"/>
              <a:buChar char="•"/>
            </a:pPr>
            <a:r>
              <a:rPr lang="es-AR" altLang="es-AR" sz="2000" dirty="0">
                <a:solidFill>
                  <a:srgbClr val="000000"/>
                </a:solidFill>
                <a:latin typeface="+mj-lt"/>
              </a:rPr>
              <a:t>A cambio de construcción de tres viviendas (2012</a:t>
            </a:r>
            <a:r>
              <a:rPr lang="es-AR" altLang="es-AR" sz="2200" dirty="0">
                <a:solidFill>
                  <a:srgbClr val="000000"/>
                </a:solidFill>
                <a:latin typeface="+mj-lt"/>
              </a:rPr>
              <a:t>)</a:t>
            </a:r>
          </a:p>
          <a:p>
            <a:pPr eaLnBrk="1" hangingPunct="1">
              <a:buFont typeface="Arial" charset="0"/>
              <a:buChar char="•"/>
            </a:pPr>
            <a:endParaRPr lang="es-AR" altLang="es-AR" sz="1000" dirty="0">
              <a:solidFill>
                <a:srgbClr val="000000"/>
              </a:solidFill>
              <a:latin typeface="+mj-lt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es-AR" altLang="es-AR" sz="2300" b="1" dirty="0" smtClean="0">
                <a:solidFill>
                  <a:srgbClr val="000000"/>
                </a:solidFill>
                <a:latin typeface="+mj-lt"/>
              </a:rPr>
              <a:t>CM </a:t>
            </a:r>
            <a:r>
              <a:rPr lang="es-AR" altLang="es-AR" sz="2300" b="1" dirty="0">
                <a:solidFill>
                  <a:srgbClr val="000000"/>
                </a:solidFill>
                <a:latin typeface="+mj-lt"/>
              </a:rPr>
              <a:t>y </a:t>
            </a:r>
            <a:r>
              <a:rPr lang="es-AR" altLang="es-AR" sz="2300" b="1" dirty="0" smtClean="0">
                <a:solidFill>
                  <a:srgbClr val="000000"/>
                </a:solidFill>
                <a:latin typeface="+mj-lt"/>
              </a:rPr>
              <a:t>cobro de </a:t>
            </a:r>
            <a:r>
              <a:rPr lang="es-AR" altLang="es-AR" sz="2300" b="1" dirty="0">
                <a:solidFill>
                  <a:srgbClr val="000000"/>
                </a:solidFill>
                <a:latin typeface="+mj-lt"/>
              </a:rPr>
              <a:t>infraestructura </a:t>
            </a:r>
            <a:r>
              <a:rPr lang="es-AR" altLang="es-AR" sz="2300" b="1" dirty="0" smtClean="0">
                <a:solidFill>
                  <a:srgbClr val="000000"/>
                </a:solidFill>
                <a:latin typeface="+mj-lt"/>
              </a:rPr>
              <a:t>(14 </a:t>
            </a:r>
            <a:r>
              <a:rPr lang="es-AR" altLang="es-AR" sz="2300" b="1" dirty="0">
                <a:solidFill>
                  <a:srgbClr val="000000"/>
                </a:solidFill>
                <a:latin typeface="+mj-lt"/>
              </a:rPr>
              <a:t>has)</a:t>
            </a:r>
          </a:p>
          <a:p>
            <a:pPr eaLnBrk="1" hangingPunct="1">
              <a:buFont typeface="Wingdings" pitchFamily="2" charset="2"/>
              <a:buChar char="ü"/>
            </a:pPr>
            <a:endParaRPr lang="es-AR" altLang="es-AR" sz="1000" dirty="0">
              <a:solidFill>
                <a:srgbClr val="000000"/>
              </a:solidFill>
              <a:latin typeface="+mj-lt"/>
            </a:endParaRPr>
          </a:p>
          <a:p>
            <a:pPr eaLnBrk="1" hangingPunct="1">
              <a:buFont typeface="Arial" charset="0"/>
              <a:buChar char="•"/>
            </a:pPr>
            <a:r>
              <a:rPr lang="es-AR" altLang="es-AR" sz="2000" dirty="0">
                <a:solidFill>
                  <a:srgbClr val="000000"/>
                </a:solidFill>
                <a:latin typeface="+mj-lt"/>
              </a:rPr>
              <a:t>56 terrenos de 300 m</a:t>
            </a:r>
            <a:r>
              <a:rPr lang="es-AR" altLang="es-AR" sz="2000" baseline="30000" dirty="0">
                <a:solidFill>
                  <a:srgbClr val="000000"/>
                </a:solidFill>
                <a:latin typeface="+mj-lt"/>
              </a:rPr>
              <a:t>2</a:t>
            </a:r>
            <a:r>
              <a:rPr lang="es-AR" altLang="es-AR" sz="2000" dirty="0">
                <a:solidFill>
                  <a:srgbClr val="000000"/>
                </a:solidFill>
                <a:latin typeface="+mj-lt"/>
              </a:rPr>
              <a:t> por cambio de zonificación a 14 has. (2012)</a:t>
            </a:r>
          </a:p>
          <a:p>
            <a:pPr algn="just" eaLnBrk="1" hangingPunct="1">
              <a:buFont typeface="Arial" charset="0"/>
              <a:buChar char="•"/>
            </a:pPr>
            <a:r>
              <a:rPr lang="es-AR" altLang="es-AR" sz="2000" dirty="0">
                <a:solidFill>
                  <a:srgbClr val="000000"/>
                </a:solidFill>
                <a:latin typeface="+mj-lt"/>
              </a:rPr>
              <a:t>413 terrenos de 300 m</a:t>
            </a:r>
            <a:r>
              <a:rPr lang="es-AR" altLang="es-AR" sz="2000" baseline="30000" dirty="0">
                <a:solidFill>
                  <a:srgbClr val="000000"/>
                </a:solidFill>
                <a:latin typeface="+mj-lt"/>
              </a:rPr>
              <a:t>2</a:t>
            </a:r>
            <a:r>
              <a:rPr lang="es-AR" altLang="es-AR" sz="2000" dirty="0">
                <a:solidFill>
                  <a:srgbClr val="000000"/>
                </a:solidFill>
                <a:latin typeface="+mj-lt"/>
              </a:rPr>
              <a:t> por cambio de zonificación a 75 has. </a:t>
            </a:r>
          </a:p>
          <a:p>
            <a:pPr marL="0" indent="0" algn="just" eaLnBrk="1" hangingPunct="1"/>
            <a:endParaRPr lang="es-AR" altLang="es-AR" sz="1000" dirty="0" smtClean="0">
              <a:solidFill>
                <a:srgbClr val="000000"/>
              </a:solidFill>
              <a:latin typeface="+mj-lt"/>
            </a:endParaRPr>
          </a:p>
          <a:p>
            <a:pPr algn="just" eaLnBrk="1" hangingPunct="1">
              <a:buFont typeface="Wingdings" panose="05000000000000000000" pitchFamily="2" charset="2"/>
              <a:buChar char="ü"/>
            </a:pPr>
            <a:r>
              <a:rPr lang="es-AR" altLang="es-AR" sz="23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rPr>
              <a:t>Permuta de </a:t>
            </a:r>
            <a:r>
              <a:rPr lang="es-AR" altLang="es-AR" sz="23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rPr>
              <a:t>tierra (24 has)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es-AR" altLang="es-A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794 </a:t>
            </a:r>
            <a:r>
              <a:rPr lang="es-AR" altLang="es-AR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terrenos de 300 m</a:t>
            </a:r>
            <a:r>
              <a:rPr lang="es-AR" altLang="es-AR" sz="2000" baseline="300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2</a:t>
            </a:r>
            <a:r>
              <a:rPr lang="es-AR" altLang="es-AR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quedaron en manos de los propietarios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51520" y="908720"/>
            <a:ext cx="726833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es-AR" sz="2600" b="1" kern="0" dirty="0">
                <a:solidFill>
                  <a:srgbClr val="CC3300"/>
                </a:solidFill>
                <a:latin typeface="+mj-lt"/>
                <a:cs typeface="Arial"/>
              </a:rPr>
              <a:t>Formas de adquisición de tierra para PUA </a:t>
            </a:r>
            <a:r>
              <a:rPr lang="es-AR" sz="2600" b="1" kern="0" dirty="0" smtClean="0">
                <a:solidFill>
                  <a:srgbClr val="CC3300"/>
                </a:solidFill>
                <a:latin typeface="+mj-lt"/>
                <a:cs typeface="Arial"/>
              </a:rPr>
              <a:t>(112 </a:t>
            </a:r>
            <a:r>
              <a:rPr lang="es-AR" sz="2600" b="1" kern="0" dirty="0">
                <a:solidFill>
                  <a:srgbClr val="CC3300"/>
                </a:solidFill>
                <a:latin typeface="+mj-lt"/>
                <a:cs typeface="Arial"/>
              </a:rPr>
              <a:t>has)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0" y="-27384"/>
            <a:ext cx="9144000" cy="720080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altLang="es-AR" sz="3200" dirty="0" smtClean="0"/>
              <a:t>Estudios de Caso: Plan de Ampliación Urbana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509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Imagen 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125538"/>
            <a:ext cx="3565525" cy="496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6516688" y="1760538"/>
            <a:ext cx="230346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es-AR" dirty="0">
                <a:latin typeface="+mj-lt"/>
                <a:ea typeface="Calibri"/>
                <a:cs typeface="Calibri"/>
              </a:rPr>
              <a:t>Lotes ya subdivididos que pertenecen al municipio</a:t>
            </a:r>
            <a:endParaRPr lang="es-AR" dirty="0">
              <a:latin typeface="+mj-lt"/>
              <a:ea typeface="Calibri"/>
              <a:cs typeface="Times New Roman"/>
            </a:endParaRPr>
          </a:p>
        </p:txBody>
      </p:sp>
      <p:cxnSp>
        <p:nvCxnSpPr>
          <p:cNvPr id="13" name="12 Conector recto de flecha"/>
          <p:cNvCxnSpPr/>
          <p:nvPr/>
        </p:nvCxnSpPr>
        <p:spPr>
          <a:xfrm flipH="1">
            <a:off x="6143625" y="3933825"/>
            <a:ext cx="431800" cy="0"/>
          </a:xfrm>
          <a:prstGeom prst="straightConnector1">
            <a:avLst/>
          </a:prstGeom>
          <a:ln w="698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 de flecha"/>
          <p:cNvCxnSpPr/>
          <p:nvPr/>
        </p:nvCxnSpPr>
        <p:spPr>
          <a:xfrm>
            <a:off x="2159000" y="2370138"/>
            <a:ext cx="396875" cy="195262"/>
          </a:xfrm>
          <a:prstGeom prst="straightConnector1">
            <a:avLst/>
          </a:prstGeom>
          <a:ln w="698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17 Rectángulo"/>
          <p:cNvSpPr/>
          <p:nvPr/>
        </p:nvSpPr>
        <p:spPr>
          <a:xfrm>
            <a:off x="106363" y="2790825"/>
            <a:ext cx="2160587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es-AR" dirty="0">
                <a:latin typeface="+mj-lt"/>
                <a:ea typeface="Calibri"/>
                <a:cs typeface="Arial" pitchFamily="34" charset="0"/>
              </a:rPr>
              <a:t>Cesiones para espacio verde público y circulatorio</a:t>
            </a:r>
          </a:p>
        </p:txBody>
      </p:sp>
      <p:sp>
        <p:nvSpPr>
          <p:cNvPr id="25608" name="18 Rectángulo"/>
          <p:cNvSpPr>
            <a:spLocks noChangeArrowheads="1"/>
          </p:cNvSpPr>
          <p:nvPr/>
        </p:nvSpPr>
        <p:spPr bwMode="auto">
          <a:xfrm>
            <a:off x="34925" y="1785938"/>
            <a:ext cx="22860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AR" altLang="es-AR">
                <a:latin typeface="Arial" charset="0"/>
              </a:rPr>
              <a:t>Cesiones para equipamiento comunitario</a:t>
            </a:r>
          </a:p>
        </p:txBody>
      </p:sp>
      <p:cxnSp>
        <p:nvCxnSpPr>
          <p:cNvPr id="21" name="20 Conector recto de flecha"/>
          <p:cNvCxnSpPr/>
          <p:nvPr/>
        </p:nvCxnSpPr>
        <p:spPr>
          <a:xfrm flipV="1">
            <a:off x="2159000" y="2997200"/>
            <a:ext cx="396875" cy="215900"/>
          </a:xfrm>
          <a:prstGeom prst="straightConnector1">
            <a:avLst/>
          </a:prstGeom>
          <a:ln w="698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10" name="19 Rectángulo"/>
          <p:cNvSpPr>
            <a:spLocks noChangeArrowheads="1"/>
          </p:cNvSpPr>
          <p:nvPr/>
        </p:nvSpPr>
        <p:spPr bwMode="auto">
          <a:xfrm>
            <a:off x="323405" y="1052513"/>
            <a:ext cx="219322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AR" altLang="es-AR" sz="2000" b="1" u="sng" dirty="0">
                <a:solidFill>
                  <a:srgbClr val="CC3300"/>
                </a:solidFill>
                <a:latin typeface="Arial" charset="0"/>
              </a:rPr>
              <a:t>Dominio público</a:t>
            </a:r>
          </a:p>
          <a:p>
            <a:pPr algn="ctr" eaLnBrk="1" hangingPunct="1"/>
            <a:r>
              <a:rPr lang="es-AR" altLang="es-AR" sz="2000" b="1" u="sng" dirty="0" smtClean="0">
                <a:solidFill>
                  <a:srgbClr val="CC3300"/>
                </a:solidFill>
                <a:latin typeface="Arial" charset="0"/>
              </a:rPr>
              <a:t>Municipal</a:t>
            </a:r>
            <a:endParaRPr lang="es-AR" altLang="es-AR" sz="2000" b="1" u="sng" dirty="0">
              <a:solidFill>
                <a:srgbClr val="CC3300"/>
              </a:solidFill>
            </a:endParaRPr>
          </a:p>
        </p:txBody>
      </p:sp>
      <p:sp>
        <p:nvSpPr>
          <p:cNvPr id="25611" name="21 Rectángulo"/>
          <p:cNvSpPr>
            <a:spLocks noChangeArrowheads="1"/>
          </p:cNvSpPr>
          <p:nvPr/>
        </p:nvSpPr>
        <p:spPr bwMode="auto">
          <a:xfrm flipH="1">
            <a:off x="258763" y="5014913"/>
            <a:ext cx="20097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AR" altLang="es-AR">
                <a:latin typeface="Arial" charset="0"/>
              </a:rPr>
              <a:t>Lotes ya subdivididos que pertenecen a privados</a:t>
            </a:r>
          </a:p>
        </p:txBody>
      </p:sp>
      <p:sp>
        <p:nvSpPr>
          <p:cNvPr id="25612" name="25 Rectángulo"/>
          <p:cNvSpPr>
            <a:spLocks noChangeArrowheads="1"/>
          </p:cNvSpPr>
          <p:nvPr/>
        </p:nvSpPr>
        <p:spPr bwMode="auto">
          <a:xfrm>
            <a:off x="71438" y="4292600"/>
            <a:ext cx="2463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AR" altLang="es-AR" sz="2000" b="1" u="sng">
                <a:solidFill>
                  <a:srgbClr val="CC3300"/>
                </a:solidFill>
                <a:latin typeface="Arial" charset="0"/>
              </a:rPr>
              <a:t>Dominio privado</a:t>
            </a:r>
          </a:p>
          <a:p>
            <a:pPr algn="ctr" eaLnBrk="1" hangingPunct="1"/>
            <a:r>
              <a:rPr lang="es-AR" altLang="es-AR" sz="2000" b="1" u="sng">
                <a:solidFill>
                  <a:srgbClr val="CC3300"/>
                </a:solidFill>
                <a:latin typeface="Arial" charset="0"/>
              </a:rPr>
              <a:t>(24 has/794 lotes)</a:t>
            </a:r>
            <a:endParaRPr lang="es-AR" altLang="es-AR" sz="2000" b="1" u="sng">
              <a:solidFill>
                <a:srgbClr val="CC3300"/>
              </a:solidFill>
            </a:endParaRPr>
          </a:p>
        </p:txBody>
      </p:sp>
      <p:cxnSp>
        <p:nvCxnSpPr>
          <p:cNvPr id="31" name="30 Conector recto de flecha"/>
          <p:cNvCxnSpPr/>
          <p:nvPr/>
        </p:nvCxnSpPr>
        <p:spPr>
          <a:xfrm flipV="1">
            <a:off x="2195513" y="4000500"/>
            <a:ext cx="379412" cy="215900"/>
          </a:xfrm>
          <a:prstGeom prst="straightConnector1">
            <a:avLst/>
          </a:prstGeom>
          <a:ln w="698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14" name="63487 Rectángulo"/>
          <p:cNvSpPr>
            <a:spLocks noChangeArrowheads="1"/>
          </p:cNvSpPr>
          <p:nvPr/>
        </p:nvSpPr>
        <p:spPr bwMode="auto">
          <a:xfrm>
            <a:off x="6516688" y="3292475"/>
            <a:ext cx="251936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AR" altLang="es-AR" sz="2000" b="1" u="sng" dirty="0">
                <a:solidFill>
                  <a:srgbClr val="FF0000"/>
                </a:solidFill>
                <a:latin typeface="Arial" charset="0"/>
              </a:rPr>
              <a:t>Tierra de privados aún sin </a:t>
            </a:r>
            <a:r>
              <a:rPr lang="es-AR" altLang="es-AR" sz="2000" b="1" u="sng" dirty="0" smtClean="0">
                <a:solidFill>
                  <a:srgbClr val="FF0000"/>
                </a:solidFill>
                <a:latin typeface="Arial" charset="0"/>
              </a:rPr>
              <a:t>negociar</a:t>
            </a:r>
            <a:endParaRPr lang="es-AR" altLang="es-AR" sz="2000" b="1" u="sng" dirty="0">
              <a:solidFill>
                <a:srgbClr val="FF0000"/>
              </a:solidFill>
              <a:latin typeface="Arial" charset="0"/>
            </a:endParaRPr>
          </a:p>
        </p:txBody>
      </p:sp>
      <p:cxnSp>
        <p:nvCxnSpPr>
          <p:cNvPr id="45" name="44 Conector recto de flecha"/>
          <p:cNvCxnSpPr/>
          <p:nvPr/>
        </p:nvCxnSpPr>
        <p:spPr>
          <a:xfrm flipH="1">
            <a:off x="6305550" y="2020888"/>
            <a:ext cx="431800" cy="0"/>
          </a:xfrm>
          <a:prstGeom prst="straightConnector1">
            <a:avLst/>
          </a:prstGeom>
          <a:ln w="698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19 Rectángulo"/>
          <p:cNvSpPr>
            <a:spLocks noChangeArrowheads="1"/>
          </p:cNvSpPr>
          <p:nvPr/>
        </p:nvSpPr>
        <p:spPr bwMode="auto">
          <a:xfrm>
            <a:off x="6599516" y="976313"/>
            <a:ext cx="220765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AR" altLang="es-AR" sz="2000" b="1" u="sng" dirty="0">
                <a:solidFill>
                  <a:srgbClr val="CC3300"/>
                </a:solidFill>
                <a:latin typeface="Arial" charset="0"/>
              </a:rPr>
              <a:t>Dominio privado</a:t>
            </a:r>
          </a:p>
          <a:p>
            <a:pPr algn="ctr" eaLnBrk="1" hangingPunct="1"/>
            <a:r>
              <a:rPr lang="es-AR" altLang="es-AR" sz="2000" b="1" u="sng" dirty="0" smtClean="0">
                <a:solidFill>
                  <a:srgbClr val="CC3300"/>
                </a:solidFill>
                <a:latin typeface="Arial" charset="0"/>
              </a:rPr>
              <a:t>Municipal</a:t>
            </a:r>
            <a:endParaRPr lang="es-AR" altLang="es-AR" sz="2000" b="1" u="sng" dirty="0">
              <a:solidFill>
                <a:srgbClr val="CC3300"/>
              </a:solidFill>
            </a:endParaRPr>
          </a:p>
        </p:txBody>
      </p:sp>
      <p:cxnSp>
        <p:nvCxnSpPr>
          <p:cNvPr id="19" name="18 Conector recto de flecha"/>
          <p:cNvCxnSpPr/>
          <p:nvPr/>
        </p:nvCxnSpPr>
        <p:spPr>
          <a:xfrm rot="10800000" flipV="1">
            <a:off x="3473450" y="4113213"/>
            <a:ext cx="3357563" cy="1143000"/>
          </a:xfrm>
          <a:prstGeom prst="straightConnector1">
            <a:avLst/>
          </a:prstGeom>
          <a:ln w="698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altLang="es-AR" sz="3200" dirty="0" smtClean="0"/>
              <a:t>Estudios de Caso: Plan de Ampliación Urbana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</p:spTree>
    <p:extLst>
      <p:ext uri="{BB962C8B-B14F-4D97-AF65-F5344CB8AC3E}">
        <p14:creationId xmlns:p14="http://schemas.microsoft.com/office/powerpoint/2010/main" val="4024450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8" presetClass="entr" presetSubtype="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8" presetClass="entr" presetSubtype="3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3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" dur="1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5608" grpId="0"/>
      <p:bldP spid="25610" grpId="0"/>
      <p:bldP spid="25611" grpId="0"/>
      <p:bldP spid="25612" grpId="0"/>
      <p:bldP spid="25614" grpId="0"/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" r="20229" b="10556"/>
          <a:stretch>
            <a:fillRect/>
          </a:stretch>
        </p:blipFill>
        <p:spPr>
          <a:xfrm>
            <a:off x="0" y="692150"/>
            <a:ext cx="9144000" cy="6192838"/>
          </a:xfrm>
        </p:spPr>
      </p:pic>
      <p:sp>
        <p:nvSpPr>
          <p:cNvPr id="6" name="5 Forma libre"/>
          <p:cNvSpPr/>
          <p:nvPr/>
        </p:nvSpPr>
        <p:spPr bwMode="auto">
          <a:xfrm>
            <a:off x="3206750" y="935038"/>
            <a:ext cx="3944938" cy="2960687"/>
          </a:xfrm>
          <a:custGeom>
            <a:avLst/>
            <a:gdLst>
              <a:gd name="connsiteX0" fmla="*/ 0 w 3944203"/>
              <a:gd name="connsiteY0" fmla="*/ 13648 h 2920621"/>
              <a:gd name="connsiteX1" fmla="*/ 3903260 w 3944203"/>
              <a:gd name="connsiteY1" fmla="*/ 0 h 2920621"/>
              <a:gd name="connsiteX2" fmla="*/ 3944203 w 3944203"/>
              <a:gd name="connsiteY2" fmla="*/ 2906973 h 2920621"/>
              <a:gd name="connsiteX3" fmla="*/ 3152633 w 3944203"/>
              <a:gd name="connsiteY3" fmla="*/ 2920621 h 2920621"/>
              <a:gd name="connsiteX4" fmla="*/ 3138985 w 3944203"/>
              <a:gd name="connsiteY4" fmla="*/ 2115403 h 2920621"/>
              <a:gd name="connsiteX5" fmla="*/ 1624083 w 3944203"/>
              <a:gd name="connsiteY5" fmla="*/ 2142698 h 2920621"/>
              <a:gd name="connsiteX6" fmla="*/ 1610436 w 3944203"/>
              <a:gd name="connsiteY6" fmla="*/ 1419367 h 2920621"/>
              <a:gd name="connsiteX7" fmla="*/ 791570 w 3944203"/>
              <a:gd name="connsiteY7" fmla="*/ 1446663 h 2920621"/>
              <a:gd name="connsiteX8" fmla="*/ 791570 w 3944203"/>
              <a:gd name="connsiteY8" fmla="*/ 1897039 h 2920621"/>
              <a:gd name="connsiteX9" fmla="*/ 13648 w 3944203"/>
              <a:gd name="connsiteY9" fmla="*/ 1924334 h 2920621"/>
              <a:gd name="connsiteX10" fmla="*/ 54591 w 3944203"/>
              <a:gd name="connsiteY10" fmla="*/ 13648 h 2920621"/>
              <a:gd name="connsiteX11" fmla="*/ 0 w 3944203"/>
              <a:gd name="connsiteY11" fmla="*/ 13648 h 2920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944203" h="2920621">
                <a:moveTo>
                  <a:pt x="0" y="13648"/>
                </a:moveTo>
                <a:lnTo>
                  <a:pt x="3903260" y="0"/>
                </a:lnTo>
                <a:lnTo>
                  <a:pt x="3944203" y="2906973"/>
                </a:lnTo>
                <a:lnTo>
                  <a:pt x="3152633" y="2920621"/>
                </a:lnTo>
                <a:lnTo>
                  <a:pt x="3138985" y="2115403"/>
                </a:lnTo>
                <a:lnTo>
                  <a:pt x="1624083" y="2142698"/>
                </a:lnTo>
                <a:lnTo>
                  <a:pt x="1610436" y="1419367"/>
                </a:lnTo>
                <a:lnTo>
                  <a:pt x="791570" y="1446663"/>
                </a:lnTo>
                <a:lnTo>
                  <a:pt x="791570" y="1897039"/>
                </a:lnTo>
                <a:lnTo>
                  <a:pt x="13648" y="1924334"/>
                </a:lnTo>
                <a:lnTo>
                  <a:pt x="54591" y="13648"/>
                </a:lnTo>
                <a:lnTo>
                  <a:pt x="0" y="13648"/>
                </a:lnTo>
                <a:close/>
              </a:path>
            </a:pathLst>
          </a:custGeom>
          <a:solidFill>
            <a:srgbClr val="FFFF00">
              <a:alpha val="15000"/>
            </a:srgbClr>
          </a:solidFill>
          <a:ln w="412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sp>
        <p:nvSpPr>
          <p:cNvPr id="7" name="6 Forma libre"/>
          <p:cNvSpPr/>
          <p:nvPr/>
        </p:nvSpPr>
        <p:spPr bwMode="auto">
          <a:xfrm>
            <a:off x="2430463" y="2384425"/>
            <a:ext cx="4040187" cy="4205288"/>
          </a:xfrm>
          <a:custGeom>
            <a:avLst/>
            <a:gdLst>
              <a:gd name="connsiteX0" fmla="*/ 1592580 w 3962400"/>
              <a:gd name="connsiteY0" fmla="*/ 30480 h 3246120"/>
              <a:gd name="connsiteX1" fmla="*/ 2377440 w 3962400"/>
              <a:gd name="connsiteY1" fmla="*/ 0 h 3246120"/>
              <a:gd name="connsiteX2" fmla="*/ 2392680 w 3962400"/>
              <a:gd name="connsiteY2" fmla="*/ 723900 h 3246120"/>
              <a:gd name="connsiteX3" fmla="*/ 3909060 w 3962400"/>
              <a:gd name="connsiteY3" fmla="*/ 708660 h 3246120"/>
              <a:gd name="connsiteX4" fmla="*/ 3962400 w 3962400"/>
              <a:gd name="connsiteY4" fmla="*/ 3208020 h 3246120"/>
              <a:gd name="connsiteX5" fmla="*/ 754380 w 3962400"/>
              <a:gd name="connsiteY5" fmla="*/ 3246120 h 3246120"/>
              <a:gd name="connsiteX6" fmla="*/ 754380 w 3962400"/>
              <a:gd name="connsiteY6" fmla="*/ 2644140 h 3246120"/>
              <a:gd name="connsiteX7" fmla="*/ 0 w 3962400"/>
              <a:gd name="connsiteY7" fmla="*/ 2674620 h 3246120"/>
              <a:gd name="connsiteX8" fmla="*/ 15240 w 3962400"/>
              <a:gd name="connsiteY8" fmla="*/ 2392680 h 3246120"/>
              <a:gd name="connsiteX9" fmla="*/ 381000 w 3962400"/>
              <a:gd name="connsiteY9" fmla="*/ 2385060 h 3246120"/>
              <a:gd name="connsiteX10" fmla="*/ 373380 w 3962400"/>
              <a:gd name="connsiteY10" fmla="*/ 2217420 h 3246120"/>
              <a:gd name="connsiteX11" fmla="*/ 259080 w 3962400"/>
              <a:gd name="connsiteY11" fmla="*/ 2232660 h 3246120"/>
              <a:gd name="connsiteX12" fmla="*/ 266700 w 3962400"/>
              <a:gd name="connsiteY12" fmla="*/ 2118360 h 3246120"/>
              <a:gd name="connsiteX13" fmla="*/ 358140 w 3962400"/>
              <a:gd name="connsiteY13" fmla="*/ 2125980 h 3246120"/>
              <a:gd name="connsiteX14" fmla="*/ 365760 w 3962400"/>
              <a:gd name="connsiteY14" fmla="*/ 2026920 h 3246120"/>
              <a:gd name="connsiteX15" fmla="*/ 312420 w 3962400"/>
              <a:gd name="connsiteY15" fmla="*/ 2026920 h 3246120"/>
              <a:gd name="connsiteX16" fmla="*/ 320040 w 3962400"/>
              <a:gd name="connsiteY16" fmla="*/ 1577340 h 3246120"/>
              <a:gd name="connsiteX17" fmla="*/ 792480 w 3962400"/>
              <a:gd name="connsiteY17" fmla="*/ 1569720 h 3246120"/>
              <a:gd name="connsiteX18" fmla="*/ 792480 w 3962400"/>
              <a:gd name="connsiteY18" fmla="*/ 510540 h 3246120"/>
              <a:gd name="connsiteX19" fmla="*/ 1592580 w 3962400"/>
              <a:gd name="connsiteY19" fmla="*/ 487680 h 3246120"/>
              <a:gd name="connsiteX20" fmla="*/ 1592580 w 3962400"/>
              <a:gd name="connsiteY20" fmla="*/ 30480 h 3246120"/>
              <a:gd name="connsiteX0" fmla="*/ 1592580 w 4023360"/>
              <a:gd name="connsiteY0" fmla="*/ 30480 h 4907280"/>
              <a:gd name="connsiteX1" fmla="*/ 2377440 w 4023360"/>
              <a:gd name="connsiteY1" fmla="*/ 0 h 4907280"/>
              <a:gd name="connsiteX2" fmla="*/ 2392680 w 4023360"/>
              <a:gd name="connsiteY2" fmla="*/ 723900 h 4907280"/>
              <a:gd name="connsiteX3" fmla="*/ 3909060 w 4023360"/>
              <a:gd name="connsiteY3" fmla="*/ 708660 h 4907280"/>
              <a:gd name="connsiteX4" fmla="*/ 4023360 w 4023360"/>
              <a:gd name="connsiteY4" fmla="*/ 4907280 h 4907280"/>
              <a:gd name="connsiteX5" fmla="*/ 754380 w 4023360"/>
              <a:gd name="connsiteY5" fmla="*/ 3246120 h 4907280"/>
              <a:gd name="connsiteX6" fmla="*/ 754380 w 4023360"/>
              <a:gd name="connsiteY6" fmla="*/ 2644140 h 4907280"/>
              <a:gd name="connsiteX7" fmla="*/ 0 w 4023360"/>
              <a:gd name="connsiteY7" fmla="*/ 2674620 h 4907280"/>
              <a:gd name="connsiteX8" fmla="*/ 15240 w 4023360"/>
              <a:gd name="connsiteY8" fmla="*/ 2392680 h 4907280"/>
              <a:gd name="connsiteX9" fmla="*/ 381000 w 4023360"/>
              <a:gd name="connsiteY9" fmla="*/ 2385060 h 4907280"/>
              <a:gd name="connsiteX10" fmla="*/ 373380 w 4023360"/>
              <a:gd name="connsiteY10" fmla="*/ 2217420 h 4907280"/>
              <a:gd name="connsiteX11" fmla="*/ 259080 w 4023360"/>
              <a:gd name="connsiteY11" fmla="*/ 2232660 h 4907280"/>
              <a:gd name="connsiteX12" fmla="*/ 266700 w 4023360"/>
              <a:gd name="connsiteY12" fmla="*/ 2118360 h 4907280"/>
              <a:gd name="connsiteX13" fmla="*/ 358140 w 4023360"/>
              <a:gd name="connsiteY13" fmla="*/ 2125980 h 4907280"/>
              <a:gd name="connsiteX14" fmla="*/ 365760 w 4023360"/>
              <a:gd name="connsiteY14" fmla="*/ 2026920 h 4907280"/>
              <a:gd name="connsiteX15" fmla="*/ 312420 w 4023360"/>
              <a:gd name="connsiteY15" fmla="*/ 2026920 h 4907280"/>
              <a:gd name="connsiteX16" fmla="*/ 320040 w 4023360"/>
              <a:gd name="connsiteY16" fmla="*/ 1577340 h 4907280"/>
              <a:gd name="connsiteX17" fmla="*/ 792480 w 4023360"/>
              <a:gd name="connsiteY17" fmla="*/ 1569720 h 4907280"/>
              <a:gd name="connsiteX18" fmla="*/ 792480 w 4023360"/>
              <a:gd name="connsiteY18" fmla="*/ 510540 h 4907280"/>
              <a:gd name="connsiteX19" fmla="*/ 1592580 w 4023360"/>
              <a:gd name="connsiteY19" fmla="*/ 487680 h 4907280"/>
              <a:gd name="connsiteX20" fmla="*/ 1592580 w 4023360"/>
              <a:gd name="connsiteY20" fmla="*/ 30480 h 4907280"/>
              <a:gd name="connsiteX0" fmla="*/ 1592580 w 3947160"/>
              <a:gd name="connsiteY0" fmla="*/ 30480 h 3726180"/>
              <a:gd name="connsiteX1" fmla="*/ 2377440 w 3947160"/>
              <a:gd name="connsiteY1" fmla="*/ 0 h 3726180"/>
              <a:gd name="connsiteX2" fmla="*/ 2392680 w 3947160"/>
              <a:gd name="connsiteY2" fmla="*/ 723900 h 3726180"/>
              <a:gd name="connsiteX3" fmla="*/ 3909060 w 3947160"/>
              <a:gd name="connsiteY3" fmla="*/ 708660 h 3726180"/>
              <a:gd name="connsiteX4" fmla="*/ 3947160 w 3947160"/>
              <a:gd name="connsiteY4" fmla="*/ 3726180 h 3726180"/>
              <a:gd name="connsiteX5" fmla="*/ 754380 w 3947160"/>
              <a:gd name="connsiteY5" fmla="*/ 3246120 h 3726180"/>
              <a:gd name="connsiteX6" fmla="*/ 754380 w 3947160"/>
              <a:gd name="connsiteY6" fmla="*/ 2644140 h 3726180"/>
              <a:gd name="connsiteX7" fmla="*/ 0 w 3947160"/>
              <a:gd name="connsiteY7" fmla="*/ 2674620 h 3726180"/>
              <a:gd name="connsiteX8" fmla="*/ 15240 w 3947160"/>
              <a:gd name="connsiteY8" fmla="*/ 2392680 h 3726180"/>
              <a:gd name="connsiteX9" fmla="*/ 381000 w 3947160"/>
              <a:gd name="connsiteY9" fmla="*/ 2385060 h 3726180"/>
              <a:gd name="connsiteX10" fmla="*/ 373380 w 3947160"/>
              <a:gd name="connsiteY10" fmla="*/ 2217420 h 3726180"/>
              <a:gd name="connsiteX11" fmla="*/ 259080 w 3947160"/>
              <a:gd name="connsiteY11" fmla="*/ 2232660 h 3726180"/>
              <a:gd name="connsiteX12" fmla="*/ 266700 w 3947160"/>
              <a:gd name="connsiteY12" fmla="*/ 2118360 h 3726180"/>
              <a:gd name="connsiteX13" fmla="*/ 358140 w 3947160"/>
              <a:gd name="connsiteY13" fmla="*/ 2125980 h 3726180"/>
              <a:gd name="connsiteX14" fmla="*/ 365760 w 3947160"/>
              <a:gd name="connsiteY14" fmla="*/ 2026920 h 3726180"/>
              <a:gd name="connsiteX15" fmla="*/ 312420 w 3947160"/>
              <a:gd name="connsiteY15" fmla="*/ 2026920 h 3726180"/>
              <a:gd name="connsiteX16" fmla="*/ 320040 w 3947160"/>
              <a:gd name="connsiteY16" fmla="*/ 1577340 h 3726180"/>
              <a:gd name="connsiteX17" fmla="*/ 792480 w 3947160"/>
              <a:gd name="connsiteY17" fmla="*/ 1569720 h 3726180"/>
              <a:gd name="connsiteX18" fmla="*/ 792480 w 3947160"/>
              <a:gd name="connsiteY18" fmla="*/ 510540 h 3726180"/>
              <a:gd name="connsiteX19" fmla="*/ 1592580 w 3947160"/>
              <a:gd name="connsiteY19" fmla="*/ 487680 h 3726180"/>
              <a:gd name="connsiteX20" fmla="*/ 1592580 w 3947160"/>
              <a:gd name="connsiteY20" fmla="*/ 30480 h 3726180"/>
              <a:gd name="connsiteX0" fmla="*/ 1592580 w 3959860"/>
              <a:gd name="connsiteY0" fmla="*/ 30480 h 4132580"/>
              <a:gd name="connsiteX1" fmla="*/ 2377440 w 3959860"/>
              <a:gd name="connsiteY1" fmla="*/ 0 h 4132580"/>
              <a:gd name="connsiteX2" fmla="*/ 2392680 w 3959860"/>
              <a:gd name="connsiteY2" fmla="*/ 723900 h 4132580"/>
              <a:gd name="connsiteX3" fmla="*/ 3909060 w 3959860"/>
              <a:gd name="connsiteY3" fmla="*/ 708660 h 4132580"/>
              <a:gd name="connsiteX4" fmla="*/ 3959860 w 3959860"/>
              <a:gd name="connsiteY4" fmla="*/ 4132580 h 4132580"/>
              <a:gd name="connsiteX5" fmla="*/ 754380 w 3959860"/>
              <a:gd name="connsiteY5" fmla="*/ 3246120 h 4132580"/>
              <a:gd name="connsiteX6" fmla="*/ 754380 w 3959860"/>
              <a:gd name="connsiteY6" fmla="*/ 2644140 h 4132580"/>
              <a:gd name="connsiteX7" fmla="*/ 0 w 3959860"/>
              <a:gd name="connsiteY7" fmla="*/ 2674620 h 4132580"/>
              <a:gd name="connsiteX8" fmla="*/ 15240 w 3959860"/>
              <a:gd name="connsiteY8" fmla="*/ 2392680 h 4132580"/>
              <a:gd name="connsiteX9" fmla="*/ 381000 w 3959860"/>
              <a:gd name="connsiteY9" fmla="*/ 2385060 h 4132580"/>
              <a:gd name="connsiteX10" fmla="*/ 373380 w 3959860"/>
              <a:gd name="connsiteY10" fmla="*/ 2217420 h 4132580"/>
              <a:gd name="connsiteX11" fmla="*/ 259080 w 3959860"/>
              <a:gd name="connsiteY11" fmla="*/ 2232660 h 4132580"/>
              <a:gd name="connsiteX12" fmla="*/ 266700 w 3959860"/>
              <a:gd name="connsiteY12" fmla="*/ 2118360 h 4132580"/>
              <a:gd name="connsiteX13" fmla="*/ 358140 w 3959860"/>
              <a:gd name="connsiteY13" fmla="*/ 2125980 h 4132580"/>
              <a:gd name="connsiteX14" fmla="*/ 365760 w 3959860"/>
              <a:gd name="connsiteY14" fmla="*/ 2026920 h 4132580"/>
              <a:gd name="connsiteX15" fmla="*/ 312420 w 3959860"/>
              <a:gd name="connsiteY15" fmla="*/ 2026920 h 4132580"/>
              <a:gd name="connsiteX16" fmla="*/ 320040 w 3959860"/>
              <a:gd name="connsiteY16" fmla="*/ 1577340 h 4132580"/>
              <a:gd name="connsiteX17" fmla="*/ 792480 w 3959860"/>
              <a:gd name="connsiteY17" fmla="*/ 1569720 h 4132580"/>
              <a:gd name="connsiteX18" fmla="*/ 792480 w 3959860"/>
              <a:gd name="connsiteY18" fmla="*/ 510540 h 4132580"/>
              <a:gd name="connsiteX19" fmla="*/ 1592580 w 3959860"/>
              <a:gd name="connsiteY19" fmla="*/ 487680 h 4132580"/>
              <a:gd name="connsiteX20" fmla="*/ 1592580 w 3959860"/>
              <a:gd name="connsiteY20" fmla="*/ 30480 h 4132580"/>
              <a:gd name="connsiteX0" fmla="*/ 1592580 w 4023360"/>
              <a:gd name="connsiteY0" fmla="*/ 30480 h 5161280"/>
              <a:gd name="connsiteX1" fmla="*/ 2377440 w 4023360"/>
              <a:gd name="connsiteY1" fmla="*/ 0 h 5161280"/>
              <a:gd name="connsiteX2" fmla="*/ 2392680 w 4023360"/>
              <a:gd name="connsiteY2" fmla="*/ 723900 h 5161280"/>
              <a:gd name="connsiteX3" fmla="*/ 3909060 w 4023360"/>
              <a:gd name="connsiteY3" fmla="*/ 708660 h 5161280"/>
              <a:gd name="connsiteX4" fmla="*/ 4023360 w 4023360"/>
              <a:gd name="connsiteY4" fmla="*/ 5161280 h 5161280"/>
              <a:gd name="connsiteX5" fmla="*/ 754380 w 4023360"/>
              <a:gd name="connsiteY5" fmla="*/ 3246120 h 5161280"/>
              <a:gd name="connsiteX6" fmla="*/ 754380 w 4023360"/>
              <a:gd name="connsiteY6" fmla="*/ 2644140 h 5161280"/>
              <a:gd name="connsiteX7" fmla="*/ 0 w 4023360"/>
              <a:gd name="connsiteY7" fmla="*/ 2674620 h 5161280"/>
              <a:gd name="connsiteX8" fmla="*/ 15240 w 4023360"/>
              <a:gd name="connsiteY8" fmla="*/ 2392680 h 5161280"/>
              <a:gd name="connsiteX9" fmla="*/ 381000 w 4023360"/>
              <a:gd name="connsiteY9" fmla="*/ 2385060 h 5161280"/>
              <a:gd name="connsiteX10" fmla="*/ 373380 w 4023360"/>
              <a:gd name="connsiteY10" fmla="*/ 2217420 h 5161280"/>
              <a:gd name="connsiteX11" fmla="*/ 259080 w 4023360"/>
              <a:gd name="connsiteY11" fmla="*/ 2232660 h 5161280"/>
              <a:gd name="connsiteX12" fmla="*/ 266700 w 4023360"/>
              <a:gd name="connsiteY12" fmla="*/ 2118360 h 5161280"/>
              <a:gd name="connsiteX13" fmla="*/ 358140 w 4023360"/>
              <a:gd name="connsiteY13" fmla="*/ 2125980 h 5161280"/>
              <a:gd name="connsiteX14" fmla="*/ 365760 w 4023360"/>
              <a:gd name="connsiteY14" fmla="*/ 2026920 h 5161280"/>
              <a:gd name="connsiteX15" fmla="*/ 312420 w 4023360"/>
              <a:gd name="connsiteY15" fmla="*/ 2026920 h 5161280"/>
              <a:gd name="connsiteX16" fmla="*/ 320040 w 4023360"/>
              <a:gd name="connsiteY16" fmla="*/ 1577340 h 5161280"/>
              <a:gd name="connsiteX17" fmla="*/ 792480 w 4023360"/>
              <a:gd name="connsiteY17" fmla="*/ 1569720 h 5161280"/>
              <a:gd name="connsiteX18" fmla="*/ 792480 w 4023360"/>
              <a:gd name="connsiteY18" fmla="*/ 510540 h 5161280"/>
              <a:gd name="connsiteX19" fmla="*/ 1592580 w 4023360"/>
              <a:gd name="connsiteY19" fmla="*/ 487680 h 5161280"/>
              <a:gd name="connsiteX20" fmla="*/ 1592580 w 4023360"/>
              <a:gd name="connsiteY20" fmla="*/ 30480 h 5161280"/>
              <a:gd name="connsiteX0" fmla="*/ 1592580 w 4023360"/>
              <a:gd name="connsiteY0" fmla="*/ 30480 h 5163820"/>
              <a:gd name="connsiteX1" fmla="*/ 2377440 w 4023360"/>
              <a:gd name="connsiteY1" fmla="*/ 0 h 5163820"/>
              <a:gd name="connsiteX2" fmla="*/ 2392680 w 4023360"/>
              <a:gd name="connsiteY2" fmla="*/ 723900 h 5163820"/>
              <a:gd name="connsiteX3" fmla="*/ 3909060 w 4023360"/>
              <a:gd name="connsiteY3" fmla="*/ 708660 h 5163820"/>
              <a:gd name="connsiteX4" fmla="*/ 4023360 w 4023360"/>
              <a:gd name="connsiteY4" fmla="*/ 5161280 h 5163820"/>
              <a:gd name="connsiteX5" fmla="*/ 817880 w 4023360"/>
              <a:gd name="connsiteY5" fmla="*/ 5163820 h 5163820"/>
              <a:gd name="connsiteX6" fmla="*/ 754380 w 4023360"/>
              <a:gd name="connsiteY6" fmla="*/ 2644140 h 5163820"/>
              <a:gd name="connsiteX7" fmla="*/ 0 w 4023360"/>
              <a:gd name="connsiteY7" fmla="*/ 2674620 h 5163820"/>
              <a:gd name="connsiteX8" fmla="*/ 15240 w 4023360"/>
              <a:gd name="connsiteY8" fmla="*/ 2392680 h 5163820"/>
              <a:gd name="connsiteX9" fmla="*/ 381000 w 4023360"/>
              <a:gd name="connsiteY9" fmla="*/ 2385060 h 5163820"/>
              <a:gd name="connsiteX10" fmla="*/ 373380 w 4023360"/>
              <a:gd name="connsiteY10" fmla="*/ 2217420 h 5163820"/>
              <a:gd name="connsiteX11" fmla="*/ 259080 w 4023360"/>
              <a:gd name="connsiteY11" fmla="*/ 2232660 h 5163820"/>
              <a:gd name="connsiteX12" fmla="*/ 266700 w 4023360"/>
              <a:gd name="connsiteY12" fmla="*/ 2118360 h 5163820"/>
              <a:gd name="connsiteX13" fmla="*/ 358140 w 4023360"/>
              <a:gd name="connsiteY13" fmla="*/ 2125980 h 5163820"/>
              <a:gd name="connsiteX14" fmla="*/ 365760 w 4023360"/>
              <a:gd name="connsiteY14" fmla="*/ 2026920 h 5163820"/>
              <a:gd name="connsiteX15" fmla="*/ 312420 w 4023360"/>
              <a:gd name="connsiteY15" fmla="*/ 2026920 h 5163820"/>
              <a:gd name="connsiteX16" fmla="*/ 320040 w 4023360"/>
              <a:gd name="connsiteY16" fmla="*/ 1577340 h 5163820"/>
              <a:gd name="connsiteX17" fmla="*/ 792480 w 4023360"/>
              <a:gd name="connsiteY17" fmla="*/ 1569720 h 5163820"/>
              <a:gd name="connsiteX18" fmla="*/ 792480 w 4023360"/>
              <a:gd name="connsiteY18" fmla="*/ 510540 h 5163820"/>
              <a:gd name="connsiteX19" fmla="*/ 1592580 w 4023360"/>
              <a:gd name="connsiteY19" fmla="*/ 487680 h 5163820"/>
              <a:gd name="connsiteX20" fmla="*/ 1592580 w 4023360"/>
              <a:gd name="connsiteY20" fmla="*/ 30480 h 5163820"/>
              <a:gd name="connsiteX0" fmla="*/ 1592580 w 3985260"/>
              <a:gd name="connsiteY0" fmla="*/ 30480 h 5163820"/>
              <a:gd name="connsiteX1" fmla="*/ 2377440 w 3985260"/>
              <a:gd name="connsiteY1" fmla="*/ 0 h 5163820"/>
              <a:gd name="connsiteX2" fmla="*/ 2392680 w 3985260"/>
              <a:gd name="connsiteY2" fmla="*/ 723900 h 5163820"/>
              <a:gd name="connsiteX3" fmla="*/ 3909060 w 3985260"/>
              <a:gd name="connsiteY3" fmla="*/ 708660 h 5163820"/>
              <a:gd name="connsiteX4" fmla="*/ 3985260 w 3985260"/>
              <a:gd name="connsiteY4" fmla="*/ 4107180 h 5163820"/>
              <a:gd name="connsiteX5" fmla="*/ 817880 w 3985260"/>
              <a:gd name="connsiteY5" fmla="*/ 5163820 h 5163820"/>
              <a:gd name="connsiteX6" fmla="*/ 754380 w 3985260"/>
              <a:gd name="connsiteY6" fmla="*/ 2644140 h 5163820"/>
              <a:gd name="connsiteX7" fmla="*/ 0 w 3985260"/>
              <a:gd name="connsiteY7" fmla="*/ 2674620 h 5163820"/>
              <a:gd name="connsiteX8" fmla="*/ 15240 w 3985260"/>
              <a:gd name="connsiteY8" fmla="*/ 2392680 h 5163820"/>
              <a:gd name="connsiteX9" fmla="*/ 381000 w 3985260"/>
              <a:gd name="connsiteY9" fmla="*/ 2385060 h 5163820"/>
              <a:gd name="connsiteX10" fmla="*/ 373380 w 3985260"/>
              <a:gd name="connsiteY10" fmla="*/ 2217420 h 5163820"/>
              <a:gd name="connsiteX11" fmla="*/ 259080 w 3985260"/>
              <a:gd name="connsiteY11" fmla="*/ 2232660 h 5163820"/>
              <a:gd name="connsiteX12" fmla="*/ 266700 w 3985260"/>
              <a:gd name="connsiteY12" fmla="*/ 2118360 h 5163820"/>
              <a:gd name="connsiteX13" fmla="*/ 358140 w 3985260"/>
              <a:gd name="connsiteY13" fmla="*/ 2125980 h 5163820"/>
              <a:gd name="connsiteX14" fmla="*/ 365760 w 3985260"/>
              <a:gd name="connsiteY14" fmla="*/ 2026920 h 5163820"/>
              <a:gd name="connsiteX15" fmla="*/ 312420 w 3985260"/>
              <a:gd name="connsiteY15" fmla="*/ 2026920 h 5163820"/>
              <a:gd name="connsiteX16" fmla="*/ 320040 w 3985260"/>
              <a:gd name="connsiteY16" fmla="*/ 1577340 h 5163820"/>
              <a:gd name="connsiteX17" fmla="*/ 792480 w 3985260"/>
              <a:gd name="connsiteY17" fmla="*/ 1569720 h 5163820"/>
              <a:gd name="connsiteX18" fmla="*/ 792480 w 3985260"/>
              <a:gd name="connsiteY18" fmla="*/ 510540 h 5163820"/>
              <a:gd name="connsiteX19" fmla="*/ 1592580 w 3985260"/>
              <a:gd name="connsiteY19" fmla="*/ 487680 h 5163820"/>
              <a:gd name="connsiteX20" fmla="*/ 1592580 w 3985260"/>
              <a:gd name="connsiteY20" fmla="*/ 30480 h 5163820"/>
              <a:gd name="connsiteX0" fmla="*/ 1592580 w 3985260"/>
              <a:gd name="connsiteY0" fmla="*/ 30480 h 4147820"/>
              <a:gd name="connsiteX1" fmla="*/ 2377440 w 3985260"/>
              <a:gd name="connsiteY1" fmla="*/ 0 h 4147820"/>
              <a:gd name="connsiteX2" fmla="*/ 2392680 w 3985260"/>
              <a:gd name="connsiteY2" fmla="*/ 723900 h 4147820"/>
              <a:gd name="connsiteX3" fmla="*/ 3909060 w 3985260"/>
              <a:gd name="connsiteY3" fmla="*/ 708660 h 4147820"/>
              <a:gd name="connsiteX4" fmla="*/ 3985260 w 3985260"/>
              <a:gd name="connsiteY4" fmla="*/ 4107180 h 4147820"/>
              <a:gd name="connsiteX5" fmla="*/ 779780 w 3985260"/>
              <a:gd name="connsiteY5" fmla="*/ 4147820 h 4147820"/>
              <a:gd name="connsiteX6" fmla="*/ 754380 w 3985260"/>
              <a:gd name="connsiteY6" fmla="*/ 2644140 h 4147820"/>
              <a:gd name="connsiteX7" fmla="*/ 0 w 3985260"/>
              <a:gd name="connsiteY7" fmla="*/ 2674620 h 4147820"/>
              <a:gd name="connsiteX8" fmla="*/ 15240 w 3985260"/>
              <a:gd name="connsiteY8" fmla="*/ 2392680 h 4147820"/>
              <a:gd name="connsiteX9" fmla="*/ 381000 w 3985260"/>
              <a:gd name="connsiteY9" fmla="*/ 2385060 h 4147820"/>
              <a:gd name="connsiteX10" fmla="*/ 373380 w 3985260"/>
              <a:gd name="connsiteY10" fmla="*/ 2217420 h 4147820"/>
              <a:gd name="connsiteX11" fmla="*/ 259080 w 3985260"/>
              <a:gd name="connsiteY11" fmla="*/ 2232660 h 4147820"/>
              <a:gd name="connsiteX12" fmla="*/ 266700 w 3985260"/>
              <a:gd name="connsiteY12" fmla="*/ 2118360 h 4147820"/>
              <a:gd name="connsiteX13" fmla="*/ 358140 w 3985260"/>
              <a:gd name="connsiteY13" fmla="*/ 2125980 h 4147820"/>
              <a:gd name="connsiteX14" fmla="*/ 365760 w 3985260"/>
              <a:gd name="connsiteY14" fmla="*/ 2026920 h 4147820"/>
              <a:gd name="connsiteX15" fmla="*/ 312420 w 3985260"/>
              <a:gd name="connsiteY15" fmla="*/ 2026920 h 4147820"/>
              <a:gd name="connsiteX16" fmla="*/ 320040 w 3985260"/>
              <a:gd name="connsiteY16" fmla="*/ 1577340 h 4147820"/>
              <a:gd name="connsiteX17" fmla="*/ 792480 w 3985260"/>
              <a:gd name="connsiteY17" fmla="*/ 1569720 h 4147820"/>
              <a:gd name="connsiteX18" fmla="*/ 792480 w 3985260"/>
              <a:gd name="connsiteY18" fmla="*/ 510540 h 4147820"/>
              <a:gd name="connsiteX19" fmla="*/ 1592580 w 3985260"/>
              <a:gd name="connsiteY19" fmla="*/ 487680 h 4147820"/>
              <a:gd name="connsiteX20" fmla="*/ 1592580 w 3985260"/>
              <a:gd name="connsiteY20" fmla="*/ 30480 h 4147820"/>
              <a:gd name="connsiteX0" fmla="*/ 1592580 w 3985260"/>
              <a:gd name="connsiteY0" fmla="*/ 30480 h 4147820"/>
              <a:gd name="connsiteX1" fmla="*/ 2377440 w 3985260"/>
              <a:gd name="connsiteY1" fmla="*/ 0 h 4147820"/>
              <a:gd name="connsiteX2" fmla="*/ 2392680 w 3985260"/>
              <a:gd name="connsiteY2" fmla="*/ 723900 h 4147820"/>
              <a:gd name="connsiteX3" fmla="*/ 3909060 w 3985260"/>
              <a:gd name="connsiteY3" fmla="*/ 708660 h 4147820"/>
              <a:gd name="connsiteX4" fmla="*/ 3985260 w 3985260"/>
              <a:gd name="connsiteY4" fmla="*/ 4107180 h 4147820"/>
              <a:gd name="connsiteX5" fmla="*/ 767080 w 3985260"/>
              <a:gd name="connsiteY5" fmla="*/ 4147820 h 4147820"/>
              <a:gd name="connsiteX6" fmla="*/ 754380 w 3985260"/>
              <a:gd name="connsiteY6" fmla="*/ 2644140 h 4147820"/>
              <a:gd name="connsiteX7" fmla="*/ 0 w 3985260"/>
              <a:gd name="connsiteY7" fmla="*/ 2674620 h 4147820"/>
              <a:gd name="connsiteX8" fmla="*/ 15240 w 3985260"/>
              <a:gd name="connsiteY8" fmla="*/ 2392680 h 4147820"/>
              <a:gd name="connsiteX9" fmla="*/ 381000 w 3985260"/>
              <a:gd name="connsiteY9" fmla="*/ 2385060 h 4147820"/>
              <a:gd name="connsiteX10" fmla="*/ 373380 w 3985260"/>
              <a:gd name="connsiteY10" fmla="*/ 2217420 h 4147820"/>
              <a:gd name="connsiteX11" fmla="*/ 259080 w 3985260"/>
              <a:gd name="connsiteY11" fmla="*/ 2232660 h 4147820"/>
              <a:gd name="connsiteX12" fmla="*/ 266700 w 3985260"/>
              <a:gd name="connsiteY12" fmla="*/ 2118360 h 4147820"/>
              <a:gd name="connsiteX13" fmla="*/ 358140 w 3985260"/>
              <a:gd name="connsiteY13" fmla="*/ 2125980 h 4147820"/>
              <a:gd name="connsiteX14" fmla="*/ 365760 w 3985260"/>
              <a:gd name="connsiteY14" fmla="*/ 2026920 h 4147820"/>
              <a:gd name="connsiteX15" fmla="*/ 312420 w 3985260"/>
              <a:gd name="connsiteY15" fmla="*/ 2026920 h 4147820"/>
              <a:gd name="connsiteX16" fmla="*/ 320040 w 3985260"/>
              <a:gd name="connsiteY16" fmla="*/ 1577340 h 4147820"/>
              <a:gd name="connsiteX17" fmla="*/ 792480 w 3985260"/>
              <a:gd name="connsiteY17" fmla="*/ 1569720 h 4147820"/>
              <a:gd name="connsiteX18" fmla="*/ 792480 w 3985260"/>
              <a:gd name="connsiteY18" fmla="*/ 510540 h 4147820"/>
              <a:gd name="connsiteX19" fmla="*/ 1592580 w 3985260"/>
              <a:gd name="connsiteY19" fmla="*/ 487680 h 4147820"/>
              <a:gd name="connsiteX20" fmla="*/ 1592580 w 3985260"/>
              <a:gd name="connsiteY20" fmla="*/ 30480 h 4147820"/>
              <a:gd name="connsiteX0" fmla="*/ 1592580 w 3985260"/>
              <a:gd name="connsiteY0" fmla="*/ 30480 h 4147820"/>
              <a:gd name="connsiteX1" fmla="*/ 2377440 w 3985260"/>
              <a:gd name="connsiteY1" fmla="*/ 0 h 4147820"/>
              <a:gd name="connsiteX2" fmla="*/ 2392680 w 3985260"/>
              <a:gd name="connsiteY2" fmla="*/ 723900 h 4147820"/>
              <a:gd name="connsiteX3" fmla="*/ 3963651 w 3985260"/>
              <a:gd name="connsiteY3" fmla="*/ 708660 h 4147820"/>
              <a:gd name="connsiteX4" fmla="*/ 3985260 w 3985260"/>
              <a:gd name="connsiteY4" fmla="*/ 4107180 h 4147820"/>
              <a:gd name="connsiteX5" fmla="*/ 767080 w 3985260"/>
              <a:gd name="connsiteY5" fmla="*/ 4147820 h 4147820"/>
              <a:gd name="connsiteX6" fmla="*/ 754380 w 3985260"/>
              <a:gd name="connsiteY6" fmla="*/ 2644140 h 4147820"/>
              <a:gd name="connsiteX7" fmla="*/ 0 w 3985260"/>
              <a:gd name="connsiteY7" fmla="*/ 2674620 h 4147820"/>
              <a:gd name="connsiteX8" fmla="*/ 15240 w 3985260"/>
              <a:gd name="connsiteY8" fmla="*/ 2392680 h 4147820"/>
              <a:gd name="connsiteX9" fmla="*/ 381000 w 3985260"/>
              <a:gd name="connsiteY9" fmla="*/ 2385060 h 4147820"/>
              <a:gd name="connsiteX10" fmla="*/ 373380 w 3985260"/>
              <a:gd name="connsiteY10" fmla="*/ 2217420 h 4147820"/>
              <a:gd name="connsiteX11" fmla="*/ 259080 w 3985260"/>
              <a:gd name="connsiteY11" fmla="*/ 2232660 h 4147820"/>
              <a:gd name="connsiteX12" fmla="*/ 266700 w 3985260"/>
              <a:gd name="connsiteY12" fmla="*/ 2118360 h 4147820"/>
              <a:gd name="connsiteX13" fmla="*/ 358140 w 3985260"/>
              <a:gd name="connsiteY13" fmla="*/ 2125980 h 4147820"/>
              <a:gd name="connsiteX14" fmla="*/ 365760 w 3985260"/>
              <a:gd name="connsiteY14" fmla="*/ 2026920 h 4147820"/>
              <a:gd name="connsiteX15" fmla="*/ 312420 w 3985260"/>
              <a:gd name="connsiteY15" fmla="*/ 2026920 h 4147820"/>
              <a:gd name="connsiteX16" fmla="*/ 320040 w 3985260"/>
              <a:gd name="connsiteY16" fmla="*/ 1577340 h 4147820"/>
              <a:gd name="connsiteX17" fmla="*/ 792480 w 3985260"/>
              <a:gd name="connsiteY17" fmla="*/ 1569720 h 4147820"/>
              <a:gd name="connsiteX18" fmla="*/ 792480 w 3985260"/>
              <a:gd name="connsiteY18" fmla="*/ 510540 h 4147820"/>
              <a:gd name="connsiteX19" fmla="*/ 1592580 w 3985260"/>
              <a:gd name="connsiteY19" fmla="*/ 487680 h 4147820"/>
              <a:gd name="connsiteX20" fmla="*/ 1592580 w 3985260"/>
              <a:gd name="connsiteY20" fmla="*/ 30480 h 4147820"/>
              <a:gd name="connsiteX0" fmla="*/ 1592580 w 4039851"/>
              <a:gd name="connsiteY0" fmla="*/ 30480 h 4147820"/>
              <a:gd name="connsiteX1" fmla="*/ 2377440 w 4039851"/>
              <a:gd name="connsiteY1" fmla="*/ 0 h 4147820"/>
              <a:gd name="connsiteX2" fmla="*/ 2392680 w 4039851"/>
              <a:gd name="connsiteY2" fmla="*/ 723900 h 4147820"/>
              <a:gd name="connsiteX3" fmla="*/ 3963651 w 4039851"/>
              <a:gd name="connsiteY3" fmla="*/ 708660 h 4147820"/>
              <a:gd name="connsiteX4" fmla="*/ 4039851 w 4039851"/>
              <a:gd name="connsiteY4" fmla="*/ 4120828 h 4147820"/>
              <a:gd name="connsiteX5" fmla="*/ 767080 w 4039851"/>
              <a:gd name="connsiteY5" fmla="*/ 4147820 h 4147820"/>
              <a:gd name="connsiteX6" fmla="*/ 754380 w 4039851"/>
              <a:gd name="connsiteY6" fmla="*/ 2644140 h 4147820"/>
              <a:gd name="connsiteX7" fmla="*/ 0 w 4039851"/>
              <a:gd name="connsiteY7" fmla="*/ 2674620 h 4147820"/>
              <a:gd name="connsiteX8" fmla="*/ 15240 w 4039851"/>
              <a:gd name="connsiteY8" fmla="*/ 2392680 h 4147820"/>
              <a:gd name="connsiteX9" fmla="*/ 381000 w 4039851"/>
              <a:gd name="connsiteY9" fmla="*/ 2385060 h 4147820"/>
              <a:gd name="connsiteX10" fmla="*/ 373380 w 4039851"/>
              <a:gd name="connsiteY10" fmla="*/ 2217420 h 4147820"/>
              <a:gd name="connsiteX11" fmla="*/ 259080 w 4039851"/>
              <a:gd name="connsiteY11" fmla="*/ 2232660 h 4147820"/>
              <a:gd name="connsiteX12" fmla="*/ 266700 w 4039851"/>
              <a:gd name="connsiteY12" fmla="*/ 2118360 h 4147820"/>
              <a:gd name="connsiteX13" fmla="*/ 358140 w 4039851"/>
              <a:gd name="connsiteY13" fmla="*/ 2125980 h 4147820"/>
              <a:gd name="connsiteX14" fmla="*/ 365760 w 4039851"/>
              <a:gd name="connsiteY14" fmla="*/ 2026920 h 4147820"/>
              <a:gd name="connsiteX15" fmla="*/ 312420 w 4039851"/>
              <a:gd name="connsiteY15" fmla="*/ 2026920 h 4147820"/>
              <a:gd name="connsiteX16" fmla="*/ 320040 w 4039851"/>
              <a:gd name="connsiteY16" fmla="*/ 1577340 h 4147820"/>
              <a:gd name="connsiteX17" fmla="*/ 792480 w 4039851"/>
              <a:gd name="connsiteY17" fmla="*/ 1569720 h 4147820"/>
              <a:gd name="connsiteX18" fmla="*/ 792480 w 4039851"/>
              <a:gd name="connsiteY18" fmla="*/ 510540 h 4147820"/>
              <a:gd name="connsiteX19" fmla="*/ 1592580 w 4039851"/>
              <a:gd name="connsiteY19" fmla="*/ 487680 h 4147820"/>
              <a:gd name="connsiteX20" fmla="*/ 1592580 w 4039851"/>
              <a:gd name="connsiteY20" fmla="*/ 30480 h 4147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39851" h="4147820">
                <a:moveTo>
                  <a:pt x="1592580" y="30480"/>
                </a:moveTo>
                <a:lnTo>
                  <a:pt x="2377440" y="0"/>
                </a:lnTo>
                <a:lnTo>
                  <a:pt x="2392680" y="723900"/>
                </a:lnTo>
                <a:lnTo>
                  <a:pt x="3963651" y="708660"/>
                </a:lnTo>
                <a:lnTo>
                  <a:pt x="4039851" y="4120828"/>
                </a:lnTo>
                <a:lnTo>
                  <a:pt x="767080" y="4147820"/>
                </a:lnTo>
                <a:lnTo>
                  <a:pt x="754380" y="2644140"/>
                </a:lnTo>
                <a:lnTo>
                  <a:pt x="0" y="2674620"/>
                </a:lnTo>
                <a:lnTo>
                  <a:pt x="15240" y="2392680"/>
                </a:lnTo>
                <a:lnTo>
                  <a:pt x="381000" y="2385060"/>
                </a:lnTo>
                <a:lnTo>
                  <a:pt x="373380" y="2217420"/>
                </a:lnTo>
                <a:lnTo>
                  <a:pt x="259080" y="2232660"/>
                </a:lnTo>
                <a:lnTo>
                  <a:pt x="266700" y="2118360"/>
                </a:lnTo>
                <a:lnTo>
                  <a:pt x="358140" y="2125980"/>
                </a:lnTo>
                <a:lnTo>
                  <a:pt x="365760" y="2026920"/>
                </a:lnTo>
                <a:lnTo>
                  <a:pt x="312420" y="2026920"/>
                </a:lnTo>
                <a:lnTo>
                  <a:pt x="320040" y="1577340"/>
                </a:lnTo>
                <a:lnTo>
                  <a:pt x="792480" y="1569720"/>
                </a:lnTo>
                <a:lnTo>
                  <a:pt x="792480" y="510540"/>
                </a:lnTo>
                <a:lnTo>
                  <a:pt x="1592580" y="487680"/>
                </a:lnTo>
                <a:lnTo>
                  <a:pt x="1592580" y="30480"/>
                </a:lnTo>
                <a:close/>
              </a:path>
            </a:pathLst>
          </a:custGeom>
          <a:solidFill>
            <a:srgbClr val="FFC000">
              <a:alpha val="15000"/>
            </a:srgbClr>
          </a:solidFill>
          <a:ln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cxnSp>
        <p:nvCxnSpPr>
          <p:cNvPr id="8" name="7 Conector recto de flecha"/>
          <p:cNvCxnSpPr/>
          <p:nvPr/>
        </p:nvCxnSpPr>
        <p:spPr>
          <a:xfrm flipH="1">
            <a:off x="6516688" y="1527175"/>
            <a:ext cx="576262" cy="317500"/>
          </a:xfrm>
          <a:prstGeom prst="straightConnector1">
            <a:avLst/>
          </a:prstGeom>
          <a:ln w="698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9 Grupo"/>
          <p:cNvGrpSpPr>
            <a:grpSpLocks/>
          </p:cNvGrpSpPr>
          <p:nvPr/>
        </p:nvGrpSpPr>
        <p:grpSpPr bwMode="auto">
          <a:xfrm>
            <a:off x="4787900" y="1673225"/>
            <a:ext cx="1584325" cy="1408113"/>
            <a:chOff x="4787996" y="1672905"/>
            <a:chExt cx="1584370" cy="1408497"/>
          </a:xfrm>
        </p:grpSpPr>
        <p:pic>
          <p:nvPicPr>
            <p:cNvPr id="15368" name="Imagen 1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630" b="14359"/>
            <a:stretch>
              <a:fillRect/>
            </a:stretch>
          </p:blipFill>
          <p:spPr bwMode="auto">
            <a:xfrm>
              <a:off x="4787996" y="1672905"/>
              <a:ext cx="1584370" cy="14084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8 Forma libre"/>
            <p:cNvSpPr/>
            <p:nvPr/>
          </p:nvSpPr>
          <p:spPr>
            <a:xfrm>
              <a:off x="4791171" y="1704664"/>
              <a:ext cx="1568495" cy="1341804"/>
            </a:xfrm>
            <a:custGeom>
              <a:avLst/>
              <a:gdLst>
                <a:gd name="connsiteX0" fmla="*/ 0 w 1567542"/>
                <a:gd name="connsiteY0" fmla="*/ 0 h 1341912"/>
                <a:gd name="connsiteX1" fmla="*/ 795646 w 1567542"/>
                <a:gd name="connsiteY1" fmla="*/ 5938 h 1341912"/>
                <a:gd name="connsiteX2" fmla="*/ 801584 w 1567542"/>
                <a:gd name="connsiteY2" fmla="*/ 682831 h 1341912"/>
                <a:gd name="connsiteX3" fmla="*/ 1567542 w 1567542"/>
                <a:gd name="connsiteY3" fmla="*/ 682831 h 1341912"/>
                <a:gd name="connsiteX4" fmla="*/ 1567542 w 1567542"/>
                <a:gd name="connsiteY4" fmla="*/ 1341912 h 1341912"/>
                <a:gd name="connsiteX5" fmla="*/ 1460664 w 1567542"/>
                <a:gd name="connsiteY5" fmla="*/ 1335974 h 1341912"/>
                <a:gd name="connsiteX6" fmla="*/ 1448789 w 1567542"/>
                <a:gd name="connsiteY6" fmla="*/ 1021278 h 1341912"/>
                <a:gd name="connsiteX7" fmla="*/ 1175657 w 1567542"/>
                <a:gd name="connsiteY7" fmla="*/ 1021278 h 1341912"/>
                <a:gd name="connsiteX8" fmla="*/ 1181594 w 1567542"/>
                <a:gd name="connsiteY8" fmla="*/ 944088 h 1341912"/>
                <a:gd name="connsiteX9" fmla="*/ 807522 w 1567542"/>
                <a:gd name="connsiteY9" fmla="*/ 944088 h 1341912"/>
                <a:gd name="connsiteX10" fmla="*/ 813459 w 1567542"/>
                <a:gd name="connsiteY10" fmla="*/ 676894 h 1341912"/>
                <a:gd name="connsiteX11" fmla="*/ 5937 w 1567542"/>
                <a:gd name="connsiteY11" fmla="*/ 676894 h 1341912"/>
                <a:gd name="connsiteX12" fmla="*/ 0 w 1567542"/>
                <a:gd name="connsiteY12" fmla="*/ 0 h 134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67542" h="1341912">
                  <a:moveTo>
                    <a:pt x="0" y="0"/>
                  </a:moveTo>
                  <a:lnTo>
                    <a:pt x="795646" y="5938"/>
                  </a:lnTo>
                  <a:cubicBezTo>
                    <a:pt x="797625" y="231569"/>
                    <a:pt x="799605" y="457200"/>
                    <a:pt x="801584" y="682831"/>
                  </a:cubicBezTo>
                  <a:lnTo>
                    <a:pt x="1567542" y="682831"/>
                  </a:lnTo>
                  <a:lnTo>
                    <a:pt x="1567542" y="1341912"/>
                  </a:lnTo>
                  <a:lnTo>
                    <a:pt x="1460664" y="1335974"/>
                  </a:lnTo>
                  <a:lnTo>
                    <a:pt x="1448789" y="1021278"/>
                  </a:lnTo>
                  <a:lnTo>
                    <a:pt x="1175657" y="1021278"/>
                  </a:lnTo>
                  <a:lnTo>
                    <a:pt x="1181594" y="944088"/>
                  </a:lnTo>
                  <a:lnTo>
                    <a:pt x="807522" y="944088"/>
                  </a:lnTo>
                  <a:lnTo>
                    <a:pt x="813459" y="676894"/>
                  </a:lnTo>
                  <a:lnTo>
                    <a:pt x="5937" y="67689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0800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AR"/>
            </a:p>
          </p:txBody>
        </p:sp>
      </p:grp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altLang="es-AR" sz="3200" dirty="0" smtClean="0"/>
              <a:t>Estudio de caso IV: Julio A.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828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2 Marcador de contenido"/>
          <p:cNvSpPr txBox="1">
            <a:spLocks/>
          </p:cNvSpPr>
          <p:nvPr/>
        </p:nvSpPr>
        <p:spPr bwMode="auto">
          <a:xfrm>
            <a:off x="34925" y="1218084"/>
            <a:ext cx="5072063" cy="487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400" b="1" kern="0" dirty="0">
                <a:solidFill>
                  <a:srgbClr val="CC3300"/>
                </a:solidFill>
                <a:latin typeface="+mn-lt"/>
                <a:cs typeface="+mn-cs"/>
              </a:rPr>
              <a:t>Cambio de zonificación</a:t>
            </a:r>
          </a:p>
          <a:p>
            <a:pPr eaLnBrk="0" hangingPunct="0">
              <a:spcBef>
                <a:spcPct val="20000"/>
              </a:spcBef>
              <a:defRPr/>
            </a:pPr>
            <a:endParaRPr lang="es-AR" sz="1000" kern="0" dirty="0">
              <a:latin typeface="+mn-lt"/>
              <a:cs typeface="+mn-cs"/>
            </a:endParaRPr>
          </a:p>
          <a:p>
            <a:pPr eaLnBrk="0" hangingPunct="0">
              <a:spcBef>
                <a:spcPct val="20000"/>
              </a:spcBef>
              <a:defRPr/>
            </a:pPr>
            <a:r>
              <a:rPr lang="es-AR" sz="2000" kern="0" dirty="0">
                <a:latin typeface="+mn-lt"/>
                <a:cs typeface="+mn-cs"/>
              </a:rPr>
              <a:t>  Área Complementaria a Residencial 3</a:t>
            </a:r>
          </a:p>
          <a:p>
            <a:pPr eaLnBrk="0" hangingPunct="0">
              <a:spcBef>
                <a:spcPct val="20000"/>
              </a:spcBef>
              <a:defRPr/>
            </a:pPr>
            <a:endParaRPr lang="es-AR" sz="1000" u="sng" kern="0" dirty="0">
              <a:latin typeface="+mn-lt"/>
              <a:cs typeface="+mn-cs"/>
            </a:endParaRPr>
          </a:p>
          <a:p>
            <a:pPr marL="261938" eaLnBrk="0" hangingPunct="0">
              <a:spcBef>
                <a:spcPct val="20000"/>
              </a:spcBef>
              <a:defRPr/>
            </a:pPr>
            <a:r>
              <a:rPr lang="es-AR" sz="2000" u="sng" kern="0" dirty="0">
                <a:latin typeface="+mn-lt"/>
                <a:cs typeface="+mn-cs"/>
              </a:rPr>
              <a:t>Indicadores urbanísticos</a:t>
            </a:r>
          </a:p>
          <a:p>
            <a:pPr eaLnBrk="0" hangingPunct="0">
              <a:spcBef>
                <a:spcPct val="20000"/>
              </a:spcBef>
              <a:defRPr/>
            </a:pPr>
            <a:endParaRPr lang="es-AR" sz="500" kern="0" dirty="0">
              <a:latin typeface="+mn-lt"/>
              <a:cs typeface="+mn-cs"/>
            </a:endParaRPr>
          </a:p>
          <a:p>
            <a:pPr marL="444500" indent="-168275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AR" sz="2000" kern="0" dirty="0">
                <a:latin typeface="+mn-lt"/>
                <a:cs typeface="+mn-cs"/>
              </a:rPr>
              <a:t>FOS: 0,6 / FOT: 1,2</a:t>
            </a:r>
          </a:p>
          <a:p>
            <a:pPr marL="444500" indent="-168275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AR" sz="2000" kern="0" dirty="0">
                <a:latin typeface="+mn-lt"/>
                <a:cs typeface="+mn-cs"/>
              </a:rPr>
              <a:t>Densidad: 200 </a:t>
            </a:r>
            <a:r>
              <a:rPr lang="es-AR" sz="2000" kern="0" dirty="0" err="1">
                <a:latin typeface="+mn-lt"/>
                <a:cs typeface="+mn-cs"/>
              </a:rPr>
              <a:t>hab</a:t>
            </a:r>
            <a:r>
              <a:rPr lang="es-AR" sz="2000" kern="0" dirty="0">
                <a:latin typeface="+mn-lt"/>
                <a:cs typeface="+mn-cs"/>
              </a:rPr>
              <a:t>/ha;</a:t>
            </a:r>
          </a:p>
          <a:p>
            <a:pPr marL="444500" indent="-168275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AR" sz="2000" kern="0" dirty="0" err="1">
                <a:latin typeface="+mn-lt"/>
                <a:cs typeface="+mn-cs"/>
              </a:rPr>
              <a:t>Superf</a:t>
            </a:r>
            <a:r>
              <a:rPr lang="es-AR" sz="2000" kern="0" dirty="0">
                <a:latin typeface="+mn-lt"/>
                <a:cs typeface="+mn-cs"/>
              </a:rPr>
              <a:t>. mín. de terreno: 300 m2</a:t>
            </a:r>
          </a:p>
          <a:p>
            <a:pPr marL="342900" indent="-342900" eaLnBrk="0" hangingPunct="0">
              <a:spcBef>
                <a:spcPct val="20000"/>
              </a:spcBef>
              <a:buFont typeface="Courier New" pitchFamily="49" charset="0"/>
              <a:buChar char="o"/>
              <a:defRPr/>
            </a:pPr>
            <a:endParaRPr lang="es-AR" sz="2000" kern="0" dirty="0">
              <a:solidFill>
                <a:srgbClr val="FFFF00"/>
              </a:solidFill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400" b="1" kern="0" dirty="0">
                <a:solidFill>
                  <a:srgbClr val="CC3300"/>
                </a:solidFill>
                <a:latin typeface="+mn-lt"/>
                <a:cs typeface="+mn-cs"/>
              </a:rPr>
              <a:t>Resultados obtenidos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1000" b="1" kern="0" dirty="0">
              <a:latin typeface="+mn-lt"/>
              <a:cs typeface="+mn-cs"/>
            </a:endParaRPr>
          </a:p>
          <a:p>
            <a:pPr marL="444500" indent="-168275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AR" sz="2000" kern="0" dirty="0">
                <a:latin typeface="+mn-lt"/>
                <a:cs typeface="+mn-cs"/>
              </a:rPr>
              <a:t>Loteo resultante de 1.063 terrenos</a:t>
            </a:r>
          </a:p>
          <a:p>
            <a:pPr marL="444500" indent="-168275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AR" sz="2000" kern="0" dirty="0"/>
              <a:t>Pago del </a:t>
            </a:r>
            <a:r>
              <a:rPr lang="es-AR" sz="2000" kern="0" dirty="0" smtClean="0">
                <a:latin typeface="+mn-lt"/>
                <a:cs typeface="+mn-cs"/>
              </a:rPr>
              <a:t>12</a:t>
            </a:r>
            <a:r>
              <a:rPr lang="es-AR" sz="2000" kern="0" dirty="0">
                <a:latin typeface="+mn-lt"/>
                <a:cs typeface="+mn-cs"/>
              </a:rPr>
              <a:t>% x CM = 128 terrenos</a:t>
            </a:r>
          </a:p>
          <a:p>
            <a:pPr marL="444500" indent="-168275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AR" sz="2000" kern="0" dirty="0">
                <a:latin typeface="+mn-lt"/>
                <a:cs typeface="+mn-cs"/>
              </a:rPr>
              <a:t>Pago de infra. con tierra = 285 terrenos</a:t>
            </a:r>
          </a:p>
        </p:txBody>
      </p:sp>
      <p:grpSp>
        <p:nvGrpSpPr>
          <p:cNvPr id="2" name="1 Grupo"/>
          <p:cNvGrpSpPr>
            <a:grpSpLocks/>
          </p:cNvGrpSpPr>
          <p:nvPr/>
        </p:nvGrpSpPr>
        <p:grpSpPr bwMode="auto">
          <a:xfrm>
            <a:off x="5170488" y="928688"/>
            <a:ext cx="3956050" cy="5380037"/>
            <a:chOff x="4935538" y="928688"/>
            <a:chExt cx="4191000" cy="4643437"/>
          </a:xfrm>
        </p:grpSpPr>
        <p:pic>
          <p:nvPicPr>
            <p:cNvPr id="16391" name="Imagen 1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5538" y="928688"/>
              <a:ext cx="4191000" cy="4643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6 Forma libre"/>
            <p:cNvSpPr/>
            <p:nvPr/>
          </p:nvSpPr>
          <p:spPr>
            <a:xfrm>
              <a:off x="4950674" y="1035560"/>
              <a:ext cx="4073275" cy="3777502"/>
            </a:xfrm>
            <a:custGeom>
              <a:avLst/>
              <a:gdLst>
                <a:gd name="connsiteX0" fmla="*/ 4071668 w 4071668"/>
                <a:gd name="connsiteY0" fmla="*/ 3778370 h 3778370"/>
                <a:gd name="connsiteX1" fmla="*/ 4063042 w 4071668"/>
                <a:gd name="connsiteY1" fmla="*/ 1915064 h 3778370"/>
                <a:gd name="connsiteX2" fmla="*/ 2070340 w 4071668"/>
                <a:gd name="connsiteY2" fmla="*/ 1897811 h 3778370"/>
                <a:gd name="connsiteX3" fmla="*/ 2078966 w 4071668"/>
                <a:gd name="connsiteY3" fmla="*/ 0 h 3778370"/>
                <a:gd name="connsiteX4" fmla="*/ 0 w 4071668"/>
                <a:gd name="connsiteY4" fmla="*/ 0 h 3778370"/>
                <a:gd name="connsiteX5" fmla="*/ 17253 w 4071668"/>
                <a:gd name="connsiteY5" fmla="*/ 1923690 h 3778370"/>
                <a:gd name="connsiteX6" fmla="*/ 2096219 w 4071668"/>
                <a:gd name="connsiteY6" fmla="*/ 1923690 h 3778370"/>
                <a:gd name="connsiteX7" fmla="*/ 2087593 w 4071668"/>
                <a:gd name="connsiteY7" fmla="*/ 2665562 h 3778370"/>
                <a:gd name="connsiteX8" fmla="*/ 3071004 w 4071668"/>
                <a:gd name="connsiteY8" fmla="*/ 2656936 h 3778370"/>
                <a:gd name="connsiteX9" fmla="*/ 3053751 w 4071668"/>
                <a:gd name="connsiteY9" fmla="*/ 2872596 h 3778370"/>
                <a:gd name="connsiteX10" fmla="*/ 3795623 w 4071668"/>
                <a:gd name="connsiteY10" fmla="*/ 2872596 h 3778370"/>
                <a:gd name="connsiteX11" fmla="*/ 3804249 w 4071668"/>
                <a:gd name="connsiteY11" fmla="*/ 3769743 h 3778370"/>
                <a:gd name="connsiteX12" fmla="*/ 4071668 w 4071668"/>
                <a:gd name="connsiteY12" fmla="*/ 3778370 h 3778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71668" h="3778370">
                  <a:moveTo>
                    <a:pt x="4071668" y="3778370"/>
                  </a:moveTo>
                  <a:cubicBezTo>
                    <a:pt x="4068793" y="3157268"/>
                    <a:pt x="4065917" y="2536166"/>
                    <a:pt x="4063042" y="1915064"/>
                  </a:cubicBezTo>
                  <a:lnTo>
                    <a:pt x="2070340" y="1897811"/>
                  </a:lnTo>
                  <a:cubicBezTo>
                    <a:pt x="2073215" y="1265207"/>
                    <a:pt x="2076091" y="632604"/>
                    <a:pt x="2078966" y="0"/>
                  </a:cubicBezTo>
                  <a:lnTo>
                    <a:pt x="0" y="0"/>
                  </a:lnTo>
                  <a:lnTo>
                    <a:pt x="17253" y="1923690"/>
                  </a:lnTo>
                  <a:lnTo>
                    <a:pt x="2096219" y="1923690"/>
                  </a:lnTo>
                  <a:cubicBezTo>
                    <a:pt x="2093344" y="2170981"/>
                    <a:pt x="2090468" y="2418271"/>
                    <a:pt x="2087593" y="2665562"/>
                  </a:cubicBezTo>
                  <a:lnTo>
                    <a:pt x="3071004" y="2656936"/>
                  </a:lnTo>
                  <a:lnTo>
                    <a:pt x="3053751" y="2872596"/>
                  </a:lnTo>
                  <a:lnTo>
                    <a:pt x="3795623" y="2872596"/>
                  </a:lnTo>
                  <a:cubicBezTo>
                    <a:pt x="3798498" y="3171645"/>
                    <a:pt x="3801374" y="3470694"/>
                    <a:pt x="3804249" y="3769743"/>
                  </a:cubicBezTo>
                  <a:lnTo>
                    <a:pt x="4071668" y="3778370"/>
                  </a:lnTo>
                  <a:close/>
                </a:path>
              </a:pathLst>
            </a:custGeom>
            <a:noFill/>
            <a:ln w="63500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AR"/>
            </a:p>
          </p:txBody>
        </p:sp>
      </p:grp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altLang="es-AR" sz="3200" dirty="0" smtClean="0"/>
              <a:t>Estudio de caso IV: Julio A.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</p:spTree>
    <p:extLst>
      <p:ext uri="{BB962C8B-B14F-4D97-AF65-F5344CB8AC3E}">
        <p14:creationId xmlns:p14="http://schemas.microsoft.com/office/powerpoint/2010/main" val="86425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contenido"/>
          <p:cNvSpPr txBox="1">
            <a:spLocks/>
          </p:cNvSpPr>
          <p:nvPr/>
        </p:nvSpPr>
        <p:spPr bwMode="auto">
          <a:xfrm>
            <a:off x="336153" y="1052737"/>
            <a:ext cx="8508044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s-AR" sz="2600" b="1" u="sng" kern="0" dirty="0">
                <a:solidFill>
                  <a:srgbClr val="CC3300"/>
                </a:solidFill>
                <a:latin typeface="+mj-lt"/>
                <a:cs typeface="Arial"/>
              </a:rPr>
              <a:t>Aspectos positivos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1500" b="1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A pesar de las limitaciones normativas existentes, un municipio pequeño/medio recupera plusvalías</a:t>
            </a:r>
            <a:r>
              <a:rPr lang="es-AR" sz="2200" kern="0" dirty="0" smtClean="0">
                <a:solidFill>
                  <a:srgbClr val="000000"/>
                </a:solidFill>
                <a:latin typeface="+mj-lt"/>
                <a:cs typeface="Arial"/>
              </a:rPr>
              <a:t>!!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4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Implementación efectiva y sencilla de la </a:t>
            </a:r>
            <a:r>
              <a:rPr lang="es-AR" sz="2200" kern="0" dirty="0" smtClean="0">
                <a:solidFill>
                  <a:srgbClr val="000000"/>
                </a:solidFill>
                <a:latin typeface="+mj-lt"/>
                <a:cs typeface="Arial"/>
              </a:rPr>
              <a:t>CM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4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Recepción favorable de la CM entre los actores locales (inclusive propietarios y agentes inmobiliarios</a:t>
            </a:r>
            <a:r>
              <a:rPr lang="es-AR" sz="2200" kern="0" dirty="0" smtClean="0">
                <a:solidFill>
                  <a:srgbClr val="000000"/>
                </a:solidFill>
                <a:latin typeface="+mj-lt"/>
                <a:cs typeface="Arial"/>
              </a:rPr>
              <a:t>)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4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Mayor uso del instrumento de la CM donde se producen las mayores plusvalías (cambio de uso rural a urbano</a:t>
            </a:r>
            <a:r>
              <a:rPr lang="es-AR" sz="2200" kern="0" dirty="0" smtClean="0">
                <a:solidFill>
                  <a:srgbClr val="000000"/>
                </a:solidFill>
                <a:latin typeface="+mj-lt"/>
                <a:cs typeface="Arial"/>
              </a:rPr>
              <a:t>)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4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Generación de un importante stock de tierra urbanizada/</a:t>
            </a:r>
            <a:r>
              <a:rPr lang="es-AR" sz="2200" kern="0" dirty="0" err="1">
                <a:solidFill>
                  <a:srgbClr val="000000"/>
                </a:solidFill>
                <a:latin typeface="+mj-lt"/>
                <a:cs typeface="Arial"/>
              </a:rPr>
              <a:t>ble</a:t>
            </a: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 de propiedad municipal (domino público y privado</a:t>
            </a:r>
            <a:r>
              <a:rPr lang="es-AR" sz="2200" kern="0" dirty="0" smtClean="0">
                <a:solidFill>
                  <a:srgbClr val="000000"/>
                </a:solidFill>
                <a:latin typeface="+mj-lt"/>
                <a:cs typeface="Arial"/>
              </a:rPr>
              <a:t>), también privada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4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Captación plusvalías </a:t>
            </a:r>
            <a:r>
              <a:rPr lang="es-AR" sz="2200" i="1" kern="0" dirty="0">
                <a:solidFill>
                  <a:srgbClr val="000000"/>
                </a:solidFill>
                <a:latin typeface="+mj-lt"/>
                <a:cs typeface="Arial"/>
              </a:rPr>
              <a:t>ad-hoc</a:t>
            </a: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: Compra de tierra rural (con algo de expectativa de valorización) antes de cambio a uso urbano  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26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400" kern="0" dirty="0">
              <a:solidFill>
                <a:srgbClr val="000000"/>
              </a:solidFill>
              <a:latin typeface="+mj-lt"/>
              <a:cs typeface="Arial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altLang="es-AR" sz="3200" dirty="0" smtClean="0"/>
              <a:t>Reflexiones finales: lecciones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</p:spTree>
    <p:extLst>
      <p:ext uri="{BB962C8B-B14F-4D97-AF65-F5344CB8AC3E}">
        <p14:creationId xmlns:p14="http://schemas.microsoft.com/office/powerpoint/2010/main" val="85545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contenido"/>
          <p:cNvSpPr txBox="1">
            <a:spLocks/>
          </p:cNvSpPr>
          <p:nvPr/>
        </p:nvSpPr>
        <p:spPr bwMode="auto">
          <a:xfrm>
            <a:off x="373063" y="1411883"/>
            <a:ext cx="8520112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s-AR" sz="2800" b="1" u="sng" kern="0" dirty="0" smtClean="0">
                <a:solidFill>
                  <a:srgbClr val="CC3300"/>
                </a:solidFill>
                <a:latin typeface="+mj-lt"/>
                <a:cs typeface="Arial"/>
              </a:rPr>
              <a:t>Aspectos </a:t>
            </a:r>
            <a:r>
              <a:rPr lang="es-AR" sz="2800" b="1" u="sng" kern="0" dirty="0">
                <a:solidFill>
                  <a:srgbClr val="CC3300"/>
                </a:solidFill>
                <a:latin typeface="+mj-lt"/>
                <a:cs typeface="Arial"/>
              </a:rPr>
              <a:t>a mejorar</a:t>
            </a:r>
            <a:endParaRPr lang="es-AR" sz="2800" b="1" kern="0" dirty="0">
              <a:solidFill>
                <a:srgbClr val="CC33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1500" b="1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400" kern="0" dirty="0">
                <a:solidFill>
                  <a:srgbClr val="000000"/>
                </a:solidFill>
                <a:latin typeface="+mj-lt"/>
                <a:cs typeface="Arial"/>
              </a:rPr>
              <a:t>No hay regulación sobre la localización de los terrenos a ceder al Municipio, ni sobre el tamaño de los mismos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8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400" kern="0" dirty="0">
                <a:solidFill>
                  <a:srgbClr val="000000"/>
                </a:solidFill>
                <a:latin typeface="+mj-lt"/>
                <a:cs typeface="Arial"/>
              </a:rPr>
              <a:t>Ajustar la base imponible y alícuotas en algunos hechos imponibles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8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400" kern="0" dirty="0">
                <a:solidFill>
                  <a:srgbClr val="000000"/>
                </a:solidFill>
                <a:latin typeface="+mj-lt"/>
                <a:cs typeface="Arial"/>
              </a:rPr>
              <a:t>Incrementar la aplicación de la CM para otros hechos imponibles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8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400" kern="0" dirty="0">
                <a:solidFill>
                  <a:srgbClr val="000000"/>
                </a:solidFill>
                <a:latin typeface="+mj-lt"/>
                <a:cs typeface="Arial"/>
              </a:rPr>
              <a:t>El 12% de </a:t>
            </a:r>
            <a:r>
              <a:rPr lang="es-AR" sz="2400" kern="0" dirty="0" smtClean="0">
                <a:solidFill>
                  <a:srgbClr val="000000"/>
                </a:solidFill>
                <a:latin typeface="+mj-lt"/>
                <a:cs typeface="Arial"/>
              </a:rPr>
              <a:t>pago con </a:t>
            </a:r>
            <a:r>
              <a:rPr lang="es-AR" sz="2400" kern="0" dirty="0">
                <a:solidFill>
                  <a:srgbClr val="000000"/>
                </a:solidFill>
                <a:latin typeface="+mj-lt"/>
                <a:cs typeface="Arial"/>
              </a:rPr>
              <a:t>terrenos cuando varía la zonificación de rural a urbano: es suficiente? …y legítimo?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altLang="es-AR" sz="3200" dirty="0" smtClean="0"/>
              <a:t>Reflexiones finales: lecciones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</p:spTree>
    <p:extLst>
      <p:ext uri="{BB962C8B-B14F-4D97-AF65-F5344CB8AC3E}">
        <p14:creationId xmlns:p14="http://schemas.microsoft.com/office/powerpoint/2010/main" val="2624702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 txBox="1">
            <a:spLocks/>
          </p:cNvSpPr>
          <p:nvPr/>
        </p:nvSpPr>
        <p:spPr bwMode="auto">
          <a:xfrm>
            <a:off x="368300" y="1233488"/>
            <a:ext cx="8785225" cy="5032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s-AR" kern="0" dirty="0" smtClean="0">
                <a:solidFill>
                  <a:srgbClr val="FFFFFF"/>
                </a:solidFill>
              </a:rPr>
              <a:t>Reflexiones finales: lecciones</a:t>
            </a: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 bwMode="auto">
          <a:xfrm>
            <a:off x="327025" y="1106066"/>
            <a:ext cx="8664575" cy="527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s-AR" sz="2600" b="1" u="sng" kern="0" dirty="0">
                <a:solidFill>
                  <a:srgbClr val="CC3300"/>
                </a:solidFill>
                <a:latin typeface="+mj-lt"/>
                <a:cs typeface="Arial"/>
              </a:rPr>
              <a:t>Perspectivas de </a:t>
            </a:r>
            <a:r>
              <a:rPr lang="es-AR" sz="2600" b="1" u="sng" kern="0" dirty="0" err="1">
                <a:solidFill>
                  <a:srgbClr val="CC3300"/>
                </a:solidFill>
                <a:latin typeface="+mj-lt"/>
                <a:cs typeface="Arial"/>
              </a:rPr>
              <a:t>replicabilidad</a:t>
            </a:r>
            <a:endParaRPr lang="es-AR" sz="2600" b="1" u="sng" kern="0" dirty="0">
              <a:solidFill>
                <a:srgbClr val="CC33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1500" b="1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Generar un marco de diálogo (y mostrar los números!!!) para superar resistencias ideológicas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8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Equipo técnico-político promotor del instrumento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8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Empresa de agua y saneamiento de propiedad municipal</a:t>
            </a:r>
          </a:p>
          <a:p>
            <a:pPr eaLnBrk="0" hangingPunct="0">
              <a:spcBef>
                <a:spcPct val="20000"/>
              </a:spcBef>
              <a:defRPr/>
            </a:pPr>
            <a:endParaRPr lang="es-AR" sz="8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Municipio constructor (cesión de tierra como parte de pago por la infraestructura construida)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8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Diálogo fluido entre funcionarios y agentes públicos (arquitectos, urbanistas y </a:t>
            </a:r>
            <a:r>
              <a:rPr lang="es-AR" sz="2200" kern="0" dirty="0" err="1">
                <a:solidFill>
                  <a:srgbClr val="000000"/>
                </a:solidFill>
                <a:latin typeface="+mj-lt"/>
                <a:cs typeface="Arial"/>
              </a:rPr>
              <a:t>tributaristas</a:t>
            </a: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)</a:t>
            </a: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endParaRPr lang="es-AR" sz="800" kern="0" dirty="0">
              <a:solidFill>
                <a:srgbClr val="000000"/>
              </a:solidFill>
              <a:latin typeface="+mj-lt"/>
              <a:cs typeface="Arial"/>
            </a:endParaRPr>
          </a:p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s-AR" sz="2200" kern="0" dirty="0">
                <a:solidFill>
                  <a:srgbClr val="000000"/>
                </a:solidFill>
                <a:latin typeface="+mj-lt"/>
                <a:cs typeface="Arial"/>
              </a:rPr>
              <a:t>Área urbana acotada y con alto grado de completamiento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altLang="es-AR" sz="3200" dirty="0" smtClean="0"/>
              <a:t>Reflexiones finales: lecciones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</p:spTree>
    <p:extLst>
      <p:ext uri="{BB962C8B-B14F-4D97-AF65-F5344CB8AC3E}">
        <p14:creationId xmlns:p14="http://schemas.microsoft.com/office/powerpoint/2010/main" val="7965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2"/>
          <p:cNvSpPr>
            <a:spLocks noChangeArrowheads="1"/>
          </p:cNvSpPr>
          <p:nvPr/>
        </p:nvSpPr>
        <p:spPr bwMode="auto">
          <a:xfrm>
            <a:off x="1619672" y="2852936"/>
            <a:ext cx="576064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eaLnBrk="1" hangingPunct="1"/>
            <a:r>
              <a:rPr lang="es-AR" altLang="es-AR" sz="3400" b="1" dirty="0">
                <a:solidFill>
                  <a:srgbClr val="CC3300"/>
                </a:solidFill>
                <a:latin typeface="+mj-lt"/>
              </a:rPr>
              <a:t>Gracias !</a:t>
            </a:r>
          </a:p>
          <a:p>
            <a:pPr algn="ctr" eaLnBrk="1" hangingPunct="1"/>
            <a:endParaRPr lang="es-AR" altLang="es-AR" sz="2800" b="1" dirty="0">
              <a:solidFill>
                <a:srgbClr val="CC3300"/>
              </a:solidFill>
              <a:latin typeface="+mj-lt"/>
            </a:endParaRPr>
          </a:p>
          <a:p>
            <a:pPr algn="ctr" eaLnBrk="1" hangingPunct="1"/>
            <a:r>
              <a:rPr lang="es-AR" altLang="es-AR" sz="3400" b="1" dirty="0">
                <a:solidFill>
                  <a:srgbClr val="CC3300"/>
                </a:solidFill>
                <a:latin typeface="+mj-lt"/>
              </a:rPr>
              <a:t>… preguntas?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8424936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0" y="5445224"/>
            <a:ext cx="9178062" cy="1485157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361950" y="5589240"/>
            <a:ext cx="8458200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es-AR" sz="1200" b="1" dirty="0" err="1">
                <a:latin typeface="Arial" charset="0"/>
              </a:rPr>
              <a:t>Lic</a:t>
            </a:r>
            <a:r>
              <a:rPr lang="en-US" altLang="es-AR" sz="1200" b="1" dirty="0">
                <a:latin typeface="Arial" charset="0"/>
              </a:rPr>
              <a:t>. Juan I. Duarte</a:t>
            </a:r>
            <a:r>
              <a:rPr lang="en-US" altLang="es-AR" sz="1200" dirty="0">
                <a:latin typeface="Arial" charset="0"/>
              </a:rPr>
              <a:t>, Buenos Aires (Argentina)  </a:t>
            </a:r>
            <a:r>
              <a:rPr lang="en-US" altLang="es-AR" sz="1200" dirty="0">
                <a:latin typeface="Arial" charset="0"/>
                <a:hlinkClick r:id="rId3"/>
              </a:rPr>
              <a:t>juanignacioduarte@gmail.com</a:t>
            </a:r>
            <a:r>
              <a:rPr lang="en-US" altLang="es-AR" sz="1200" dirty="0">
                <a:latin typeface="Arial" charset="0"/>
              </a:rPr>
              <a:t> </a:t>
            </a:r>
          </a:p>
          <a:p>
            <a:pPr algn="ctr" eaLnBrk="1" hangingPunct="1">
              <a:spcBef>
                <a:spcPct val="20000"/>
              </a:spcBef>
            </a:pPr>
            <a:r>
              <a:rPr lang="en-US" altLang="es-AR" sz="1200" dirty="0" err="1" smtClean="0">
                <a:latin typeface="Arial" charset="0"/>
              </a:rPr>
              <a:t>Teléfonos</a:t>
            </a:r>
            <a:r>
              <a:rPr lang="en-US" altLang="es-AR" sz="1200" dirty="0">
                <a:latin typeface="Arial" charset="0"/>
              </a:rPr>
              <a:t>: (+5411) 4805-4844  /  (+54911) 3561-8662</a:t>
            </a:r>
          </a:p>
          <a:p>
            <a:pPr algn="ctr" eaLnBrk="1" hangingPunct="1">
              <a:spcBef>
                <a:spcPct val="20000"/>
              </a:spcBef>
            </a:pPr>
            <a:endParaRPr lang="en-US" altLang="es-AR" sz="1200" dirty="0">
              <a:latin typeface="Arial" charset="0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en-US" altLang="es-AR" sz="1200" b="1" dirty="0">
                <a:latin typeface="Arial" charset="0"/>
              </a:rPr>
              <a:t>Dr. Luis Baer</a:t>
            </a:r>
            <a:r>
              <a:rPr lang="en-US" altLang="es-AR" sz="1200" dirty="0">
                <a:latin typeface="Arial" charset="0"/>
              </a:rPr>
              <a:t>, Buenos Aires (Argentina) </a:t>
            </a:r>
            <a:r>
              <a:rPr lang="en-US" altLang="es-AR" sz="1200" dirty="0">
                <a:latin typeface="Arial" charset="0"/>
                <a:hlinkClick r:id="rId4"/>
              </a:rPr>
              <a:t>luisbaer@yahoo.com.ar</a:t>
            </a:r>
            <a:r>
              <a:rPr lang="en-US" altLang="es-AR" sz="1200" dirty="0">
                <a:latin typeface="Arial" charset="0"/>
              </a:rPr>
              <a:t> </a:t>
            </a:r>
          </a:p>
          <a:p>
            <a:pPr algn="ctr" eaLnBrk="1" hangingPunct="1">
              <a:spcBef>
                <a:spcPct val="20000"/>
              </a:spcBef>
            </a:pPr>
            <a:r>
              <a:rPr lang="en-US" altLang="es-AR" sz="1200" dirty="0" err="1">
                <a:latin typeface="Arial" charset="0"/>
              </a:rPr>
              <a:t>Teléfonos</a:t>
            </a:r>
            <a:r>
              <a:rPr lang="en-US" altLang="es-AR" sz="1200" dirty="0">
                <a:latin typeface="Arial" charset="0"/>
              </a:rPr>
              <a:t>: (+5411) 3221-1987  / (+54911)  6170-6917</a:t>
            </a:r>
          </a:p>
        </p:txBody>
      </p:sp>
    </p:spTree>
    <p:extLst>
      <p:ext uri="{BB962C8B-B14F-4D97-AF65-F5344CB8AC3E}">
        <p14:creationId xmlns:p14="http://schemas.microsoft.com/office/powerpoint/2010/main" val="55445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9B90AB-F5F9-49A7-9DBB-2CAA42169608}" type="slidenum">
              <a:rPr lang="es-ES" smtClean="0">
                <a:latin typeface="+mj-lt"/>
              </a:rPr>
              <a:pPr>
                <a:defRPr/>
              </a:pPr>
              <a:t>23</a:t>
            </a:fld>
            <a:endParaRPr lang="es-ES">
              <a:latin typeface="+mj-lt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323528" y="2492896"/>
            <a:ext cx="858361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AR" sz="2000" b="1" dirty="0">
                <a:solidFill>
                  <a:srgbClr val="CC3300"/>
                </a:solidFill>
                <a:latin typeface="+mj-lt"/>
              </a:rPr>
              <a:t>Provincia de Buenos Aires</a:t>
            </a:r>
            <a:endParaRPr lang="es-AR" sz="2000" dirty="0">
              <a:solidFill>
                <a:srgbClr val="CC3300"/>
              </a:solidFill>
              <a:latin typeface="+mj-lt"/>
            </a:endParaRPr>
          </a:p>
          <a:p>
            <a:pPr>
              <a:defRPr/>
            </a:pPr>
            <a:r>
              <a:rPr lang="es-AR" sz="1000" b="1" dirty="0">
                <a:latin typeface="+mj-lt"/>
              </a:rPr>
              <a:t> </a:t>
            </a:r>
            <a:endParaRPr lang="es-AR" sz="1000" dirty="0">
              <a:latin typeface="+mj-lt"/>
            </a:endParaRPr>
          </a:p>
          <a:p>
            <a:pPr>
              <a:defRPr/>
            </a:pPr>
            <a:r>
              <a:rPr lang="es-AR" dirty="0">
                <a:latin typeface="+mj-lt"/>
              </a:rPr>
              <a:t>Ordenanza General Nº 51 (1969) y N° 165 (1973) </a:t>
            </a:r>
            <a:r>
              <a:rPr lang="es-AR" dirty="0">
                <a:solidFill>
                  <a:srgbClr val="000000"/>
                </a:solidFill>
                <a:latin typeface="+mj-lt"/>
              </a:rPr>
              <a:t>“Obras Públicas Municipales</a:t>
            </a:r>
            <a:r>
              <a:rPr lang="es-AR" dirty="0" smtClean="0">
                <a:solidFill>
                  <a:srgbClr val="000000"/>
                </a:solidFill>
                <a:latin typeface="+mj-lt"/>
              </a:rPr>
              <a:t>”</a:t>
            </a:r>
            <a:endParaRPr lang="es-AR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323528" y="3573016"/>
            <a:ext cx="8424863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AR" sz="2000" b="1" dirty="0">
                <a:solidFill>
                  <a:srgbClr val="CC3300"/>
                </a:solidFill>
                <a:latin typeface="+mj-lt"/>
              </a:rPr>
              <a:t>Provincia de Córdoba</a:t>
            </a:r>
          </a:p>
          <a:p>
            <a:pPr>
              <a:defRPr/>
            </a:pPr>
            <a:endParaRPr lang="es-AR" sz="1000" dirty="0">
              <a:latin typeface="+mj-lt"/>
            </a:endParaRPr>
          </a:p>
          <a:p>
            <a:pPr>
              <a:defRPr/>
            </a:pPr>
            <a:r>
              <a:rPr lang="es-AR" dirty="0">
                <a:latin typeface="+mj-lt"/>
              </a:rPr>
              <a:t>Ley 6.205 (1978)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321981" y="4687396"/>
            <a:ext cx="7850419" cy="1261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AR" sz="2000" b="1" dirty="0">
                <a:solidFill>
                  <a:srgbClr val="CC3300"/>
                </a:solidFill>
                <a:latin typeface="+mj-lt"/>
              </a:rPr>
              <a:t>Ciudad de Buenos Aires</a:t>
            </a:r>
          </a:p>
          <a:p>
            <a:pPr>
              <a:defRPr/>
            </a:pPr>
            <a:endParaRPr lang="es-AR" sz="1000" dirty="0">
              <a:latin typeface="+mj-lt"/>
            </a:endParaRPr>
          </a:p>
          <a:p>
            <a:pPr>
              <a:defRPr/>
            </a:pPr>
            <a:r>
              <a:rPr lang="es-AR" dirty="0">
                <a:latin typeface="+mj-lt"/>
              </a:rPr>
              <a:t>Ley Nacional N° 23.514 (1987) “Fondo para ampliación de la red de subterráneos”</a:t>
            </a:r>
          </a:p>
          <a:p>
            <a:pPr>
              <a:defRPr/>
            </a:pPr>
            <a:endParaRPr lang="es-AR" sz="1000" dirty="0">
              <a:latin typeface="+mj-lt"/>
            </a:endParaRPr>
          </a:p>
          <a:p>
            <a:pPr>
              <a:defRPr/>
            </a:pPr>
            <a:r>
              <a:rPr lang="es-AR" dirty="0">
                <a:latin typeface="+mj-lt"/>
              </a:rPr>
              <a:t>Proyecto de Ley (1986) “Cambios en normas sobre uso y ocupación del suelo”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altLang="es-AR" sz="3200" dirty="0" smtClean="0"/>
              <a:t>Algunos antecedentes de la CM en Argentina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  <p:sp>
        <p:nvSpPr>
          <p:cNvPr id="2" name="1 Rectángulo"/>
          <p:cNvSpPr/>
          <p:nvPr/>
        </p:nvSpPr>
        <p:spPr>
          <a:xfrm>
            <a:off x="342132" y="1340768"/>
            <a:ext cx="81903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AR" sz="2000" b="1" dirty="0" smtClean="0">
                <a:solidFill>
                  <a:srgbClr val="CC3300"/>
                </a:solidFill>
              </a:rPr>
              <a:t>Territorio Nacional</a:t>
            </a:r>
          </a:p>
          <a:p>
            <a:pPr>
              <a:defRPr/>
            </a:pPr>
            <a:endParaRPr lang="es-AR" sz="1000" b="1" dirty="0">
              <a:solidFill>
                <a:srgbClr val="CC3300"/>
              </a:solidFill>
            </a:endParaRPr>
          </a:p>
          <a:p>
            <a:r>
              <a:rPr lang="es-ES" dirty="0" smtClean="0"/>
              <a:t>Ley </a:t>
            </a:r>
            <a:r>
              <a:rPr lang="es-ES" dirty="0"/>
              <a:t>13.041 </a:t>
            </a:r>
            <a:r>
              <a:rPr lang="es-ES" dirty="0" smtClean="0"/>
              <a:t>(</a:t>
            </a:r>
            <a:r>
              <a:rPr lang="es-AR" dirty="0" smtClean="0"/>
              <a:t>Artículo </a:t>
            </a:r>
            <a:r>
              <a:rPr lang="es-AR" dirty="0"/>
              <a:t>5</a:t>
            </a:r>
            <a:r>
              <a:rPr lang="es-AR" dirty="0" smtClean="0"/>
              <a:t>°). </a:t>
            </a:r>
            <a:r>
              <a:rPr lang="es-ES" dirty="0" smtClean="0"/>
              <a:t>contribuciones por servicios aeronáuticos</a:t>
            </a:r>
            <a:endParaRPr lang="es-AR" dirty="0">
              <a:solidFill>
                <a:srgbClr val="CC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24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50825" y="1463675"/>
            <a:ext cx="3151188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2200" b="1" dirty="0">
                <a:latin typeface="+mj-lt"/>
              </a:rPr>
              <a:t>Recuperación de plusvalías </a:t>
            </a:r>
          </a:p>
        </p:txBody>
      </p:sp>
      <p:sp>
        <p:nvSpPr>
          <p:cNvPr id="7" name="6 Flecha abajo"/>
          <p:cNvSpPr/>
          <p:nvPr/>
        </p:nvSpPr>
        <p:spPr>
          <a:xfrm rot="16200000">
            <a:off x="3819525" y="1431925"/>
            <a:ext cx="392113" cy="8239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sp>
        <p:nvSpPr>
          <p:cNvPr id="8" name="7 Rectángulo"/>
          <p:cNvSpPr/>
          <p:nvPr/>
        </p:nvSpPr>
        <p:spPr>
          <a:xfrm>
            <a:off x="4787900" y="1503363"/>
            <a:ext cx="4572000" cy="7683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s-AR" sz="2200" dirty="0">
                <a:latin typeface="+mj-lt"/>
              </a:rPr>
              <a:t>Impuesto inmobiliario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s-AR" sz="2200" dirty="0">
                <a:latin typeface="+mj-lt"/>
              </a:rPr>
              <a:t>Contribución por mejoras</a:t>
            </a:r>
          </a:p>
        </p:txBody>
      </p:sp>
      <p:sp>
        <p:nvSpPr>
          <p:cNvPr id="7176" name="9 Rectángulo"/>
          <p:cNvSpPr>
            <a:spLocks noChangeArrowheads="1"/>
          </p:cNvSpPr>
          <p:nvPr/>
        </p:nvSpPr>
        <p:spPr bwMode="auto">
          <a:xfrm>
            <a:off x="395288" y="2760663"/>
            <a:ext cx="27368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AR" altLang="es-AR" sz="2200" b="1">
                <a:solidFill>
                  <a:srgbClr val="000000"/>
                </a:solidFill>
                <a:latin typeface="+mj-lt"/>
              </a:rPr>
              <a:t>Contribución por mejoras</a:t>
            </a:r>
            <a:endParaRPr lang="es-AR" altLang="es-AR" sz="2200" b="1">
              <a:latin typeface="+mj-lt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816475" y="2803525"/>
            <a:ext cx="42926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s-AR" sz="2200" dirty="0">
                <a:latin typeface="+mj-lt"/>
              </a:rPr>
              <a:t>costo de la obra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s-AR" sz="2200" dirty="0">
                <a:latin typeface="+mj-lt"/>
              </a:rPr>
              <a:t>valorización del inmueble?</a:t>
            </a:r>
          </a:p>
        </p:txBody>
      </p:sp>
      <p:sp>
        <p:nvSpPr>
          <p:cNvPr id="14" name="13 Flecha abajo"/>
          <p:cNvSpPr/>
          <p:nvPr/>
        </p:nvSpPr>
        <p:spPr>
          <a:xfrm rot="16200000">
            <a:off x="3779044" y="2799557"/>
            <a:ext cx="393700" cy="8239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sp>
        <p:nvSpPr>
          <p:cNvPr id="12" name="11 Rectángulo"/>
          <p:cNvSpPr/>
          <p:nvPr/>
        </p:nvSpPr>
        <p:spPr>
          <a:xfrm>
            <a:off x="611188" y="4293096"/>
            <a:ext cx="4424362" cy="1323439"/>
          </a:xfrm>
          <a:prstGeom prst="rect">
            <a:avLst/>
          </a:prstGeom>
          <a:solidFill>
            <a:srgbClr val="1D5642"/>
          </a:solidFill>
        </p:spPr>
        <p:txBody>
          <a:bodyPr anchor="b">
            <a:spAutoFit/>
          </a:bodyPr>
          <a:lstStyle/>
          <a:p>
            <a:pPr algn="ctr">
              <a:defRPr/>
            </a:pPr>
            <a:r>
              <a:rPr lang="es-AR" sz="2000" dirty="0">
                <a:solidFill>
                  <a:schemeClr val="bg1"/>
                </a:solidFill>
                <a:latin typeface="+mj-lt"/>
              </a:rPr>
              <a:t>“La CM grava el aumento de valor que se opera en la propiedad inmueble, como consecuencia de las obras que construye el sector público” (</a:t>
            </a:r>
            <a:r>
              <a:rPr lang="es-AR" sz="2000" dirty="0" err="1">
                <a:solidFill>
                  <a:schemeClr val="bg1"/>
                </a:solidFill>
                <a:latin typeface="+mj-lt"/>
              </a:rPr>
              <a:t>Macón</a:t>
            </a:r>
            <a:r>
              <a:rPr lang="es-AR" sz="2000" dirty="0">
                <a:solidFill>
                  <a:schemeClr val="bg1"/>
                </a:solidFill>
                <a:latin typeface="+mj-lt"/>
              </a:rPr>
              <a:t>, 1971) </a:t>
            </a:r>
            <a:endParaRPr lang="es-AR" sz="2000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1 Nube"/>
          <p:cNvSpPr/>
          <p:nvPr/>
        </p:nvSpPr>
        <p:spPr>
          <a:xfrm>
            <a:off x="5508625" y="4149725"/>
            <a:ext cx="3240088" cy="17145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AR" sz="2200" dirty="0">
                <a:solidFill>
                  <a:srgbClr val="000000"/>
                </a:solidFill>
              </a:rPr>
              <a:t>Principio del beneficio,</a:t>
            </a:r>
          </a:p>
          <a:p>
            <a:pPr algn="ctr">
              <a:defRPr/>
            </a:pPr>
            <a:r>
              <a:rPr lang="es-AR" sz="2200" dirty="0">
                <a:solidFill>
                  <a:srgbClr val="000000"/>
                </a:solidFill>
              </a:rPr>
              <a:t>pero … </a:t>
            </a:r>
            <a:endParaRPr lang="es-AR" sz="2200" dirty="0">
              <a:solidFill>
                <a:srgbClr val="000000"/>
              </a:solidFill>
              <a:latin typeface="Arial Rounded MT Bold" pitchFamily="34" charset="0"/>
            </a:endParaRP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0" y="-27384"/>
            <a:ext cx="9144000" cy="936104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altLang="es-AR" sz="3200" dirty="0" smtClean="0"/>
              <a:t>Algunos antecedentes de la CM en Argentina</a:t>
            </a:r>
            <a:endParaRPr lang="es-ES" altLang="es-A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417143"/>
            <a:ext cx="1917557" cy="40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3" y="6464300"/>
            <a:ext cx="2038208" cy="35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4 Rectángulo"/>
          <p:cNvSpPr>
            <a:spLocks noChangeArrowheads="1"/>
          </p:cNvSpPr>
          <p:nvPr/>
        </p:nvSpPr>
        <p:spPr bwMode="auto">
          <a:xfrm>
            <a:off x="3437557" y="6464300"/>
            <a:ext cx="2214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Rounded MT Bold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AR" sz="1400" dirty="0">
                <a:latin typeface="Arial" charset="0"/>
              </a:rPr>
              <a:t>Juan I. Duarte / Luis Baer</a:t>
            </a:r>
            <a:endParaRPr lang="es-AR" altLang="es-AR" sz="1400" dirty="0"/>
          </a:p>
        </p:txBody>
      </p:sp>
    </p:spTree>
    <p:extLst>
      <p:ext uri="{BB962C8B-B14F-4D97-AF65-F5344CB8AC3E}">
        <p14:creationId xmlns:p14="http://schemas.microsoft.com/office/powerpoint/2010/main" val="3564912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7176" grpId="0"/>
      <p:bldP spid="11" grpId="0"/>
      <p:bldP spid="14" grpId="0" animBg="1"/>
      <p:bldP spid="12" grpId="0" animBg="1"/>
      <p:bldP spid="2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714</TotalTime>
  <Words>1682</Words>
  <Application>Microsoft Office PowerPoint</Application>
  <PresentationFormat>Presentación en pantalla (4:3)</PresentationFormat>
  <Paragraphs>296</Paragraphs>
  <Slides>24</Slides>
  <Notes>14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5" baseType="lpstr">
      <vt:lpstr>Tema de Office</vt:lpstr>
      <vt:lpstr>Presentación de PowerPoint</vt:lpstr>
      <vt:lpstr>Recorrido de la presentación</vt:lpstr>
      <vt:lpstr>Presentación de PowerPoint</vt:lpstr>
      <vt:lpstr>Introducción al caso: Municipio Trenque Lauquen</vt:lpstr>
      <vt:lpstr>Presentación de PowerPoint</vt:lpstr>
      <vt:lpstr>Presentación de PowerPoint</vt:lpstr>
      <vt:lpstr>Definición de Hechos Imponibles (Art. 225 OF)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XX</dc:creator>
  <cp:lastModifiedBy>XX</cp:lastModifiedBy>
  <cp:revision>36</cp:revision>
  <dcterms:created xsi:type="dcterms:W3CDTF">2013-10-03T14:27:52Z</dcterms:created>
  <dcterms:modified xsi:type="dcterms:W3CDTF">2013-10-04T16:07:32Z</dcterms:modified>
</cp:coreProperties>
</file>