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302" r:id="rId2"/>
    <p:sldId id="294" r:id="rId3"/>
    <p:sldId id="295" r:id="rId4"/>
    <p:sldId id="296" r:id="rId5"/>
    <p:sldId id="297" r:id="rId6"/>
    <p:sldId id="298" r:id="rId7"/>
    <p:sldId id="299" r:id="rId8"/>
    <p:sldId id="300" r:id="rId9"/>
    <p:sldId id="258" r:id="rId10"/>
    <p:sldId id="287" r:id="rId11"/>
    <p:sldId id="291" r:id="rId12"/>
    <p:sldId id="288" r:id="rId13"/>
    <p:sldId id="274" r:id="rId14"/>
    <p:sldId id="292" r:id="rId15"/>
    <p:sldId id="289" r:id="rId16"/>
    <p:sldId id="290" r:id="rId17"/>
    <p:sldId id="303" r:id="rId18"/>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abriel" initials="G"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81"/>
  </p:normalViewPr>
  <p:slideViewPr>
    <p:cSldViewPr snapToGrid="0" snapToObjects="1">
      <p:cViewPr>
        <p:scale>
          <a:sx n="99" d="100"/>
          <a:sy n="99" d="100"/>
        </p:scale>
        <p:origin x="-186"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icardo\Documents\RRNUEVAETAPA\RED%20SUR\TABACO.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sz="1200" baseline="0" dirty="0" smtClean="0"/>
              <a:t>Evolución de Exportaciones de Tabaco</a:t>
            </a:r>
          </a:p>
          <a:p>
            <a:pPr>
              <a:defRPr sz="1400" b="0" i="0" u="none" strike="noStrike" kern="1200" spc="0" baseline="0">
                <a:solidFill>
                  <a:schemeClr val="tx1">
                    <a:lumMod val="65000"/>
                    <a:lumOff val="35000"/>
                  </a:schemeClr>
                </a:solidFill>
                <a:latin typeface="+mn-lt"/>
                <a:ea typeface="+mn-ea"/>
                <a:cs typeface="+mn-cs"/>
              </a:defRPr>
            </a:pPr>
            <a:r>
              <a:rPr lang="es-ES" sz="1200" baseline="0" dirty="0" smtClean="0"/>
              <a:t>en </a:t>
            </a:r>
            <a:r>
              <a:rPr lang="es-ES" sz="1200" baseline="0" dirty="0"/>
              <a:t>millones de dólares</a:t>
            </a:r>
            <a:endParaRPr lang="es-ES" sz="1200" dirty="0"/>
          </a:p>
        </c:rich>
      </c:tx>
      <c:layout/>
      <c:overlay val="0"/>
      <c:spPr>
        <a:noFill/>
        <a:ln>
          <a:noFill/>
        </a:ln>
        <a:effectLst/>
      </c:spPr>
    </c:title>
    <c:autoTitleDeleted val="0"/>
    <c:plotArea>
      <c:layout>
        <c:manualLayout>
          <c:layoutTarget val="inner"/>
          <c:xMode val="edge"/>
          <c:yMode val="edge"/>
          <c:x val="8.0636482939632506E-2"/>
          <c:y val="0.123482587064677"/>
          <c:w val="0.88325240594925603"/>
          <c:h val="0.62923688643397202"/>
        </c:manualLayout>
      </c:layout>
      <c:barChart>
        <c:barDir val="col"/>
        <c:grouping val="clustered"/>
        <c:varyColors val="0"/>
        <c:ser>
          <c:idx val="1"/>
          <c:order val="0"/>
          <c:tx>
            <c:strRef>
              <c:f>'comercio exterior'!$A$5</c:f>
              <c:strCache>
                <c:ptCount val="1"/>
                <c:pt idx="0">
                  <c:v>EXPORTACIÓN</c:v>
                </c:pt>
              </c:strCache>
            </c:strRef>
          </c:tx>
          <c:spPr>
            <a:ln w="28575" cap="rnd">
              <a:solidFill>
                <a:schemeClr val="accent2"/>
              </a:solidFill>
              <a:round/>
            </a:ln>
            <a:effectLst/>
          </c:spPr>
          <c:invertIfNegative val="0"/>
          <c:dLbls>
            <c:delete val="1"/>
          </c:dLbls>
          <c:cat>
            <c:strRef>
              <c:f>'comercio exterior'!$B$3:$F$3</c:f>
              <c:strCache>
                <c:ptCount val="5"/>
                <c:pt idx="0">
                  <c:v>2013</c:v>
                </c:pt>
                <c:pt idx="1">
                  <c:v>2014</c:v>
                </c:pt>
                <c:pt idx="2">
                  <c:v>2015</c:v>
                </c:pt>
                <c:pt idx="3">
                  <c:v>2016*</c:v>
                </c:pt>
                <c:pt idx="4">
                  <c:v>2017*</c:v>
                </c:pt>
              </c:strCache>
            </c:strRef>
          </c:cat>
          <c:val>
            <c:numRef>
              <c:f>'comercio exterior'!$B$5:$F$5</c:f>
              <c:numCache>
                <c:formatCode>#,##0</c:formatCode>
                <c:ptCount val="5"/>
                <c:pt idx="0">
                  <c:v>352</c:v>
                </c:pt>
                <c:pt idx="1">
                  <c:v>292</c:v>
                </c:pt>
                <c:pt idx="2">
                  <c:v>224</c:v>
                </c:pt>
                <c:pt idx="3">
                  <c:v>397</c:v>
                </c:pt>
                <c:pt idx="4">
                  <c:v>322</c:v>
                </c:pt>
              </c:numCache>
            </c:numRef>
          </c:val>
          <c:extLst xmlns:c16r2="http://schemas.microsoft.com/office/drawing/2015/06/chart">
            <c:ext xmlns:c16="http://schemas.microsoft.com/office/drawing/2014/chart" uri="{C3380CC4-5D6E-409C-BE32-E72D297353CC}">
              <c16:uniqueId val="{00000001-D9D1-4F85-8A3F-2311DC15CDC7}"/>
            </c:ext>
          </c:extLst>
        </c:ser>
        <c:dLbls>
          <c:dLblPos val="ctr"/>
          <c:showLegendKey val="0"/>
          <c:showVal val="1"/>
          <c:showCatName val="0"/>
          <c:showSerName val="0"/>
          <c:showPercent val="0"/>
          <c:showBubbleSize val="0"/>
        </c:dLbls>
        <c:gapWidth val="150"/>
        <c:axId val="183240192"/>
        <c:axId val="183241728"/>
      </c:barChart>
      <c:catAx>
        <c:axId val="1832401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241728"/>
        <c:crosses val="autoZero"/>
        <c:auto val="1"/>
        <c:lblAlgn val="ctr"/>
        <c:lblOffset val="100"/>
        <c:noMultiLvlLbl val="0"/>
      </c:catAx>
      <c:valAx>
        <c:axId val="18324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240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2617514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2295142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1908394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3484893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2748470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172009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4282835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4178230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875676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2949919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855F282-2F08-FC43-BC08-95A5FAC86118}" type="slidenum">
              <a:rPr lang="es-ES_tradnl" smtClean="0"/>
              <a:t>‹#›</a:t>
            </a:fld>
            <a:endParaRPr lang="es-ES_tradnl"/>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22403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2658414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855F282-2F08-FC43-BC08-95A5FAC86118}" type="slidenum">
              <a:rPr lang="es-ES_tradnl" smtClean="0"/>
              <a:t>‹#›</a:t>
            </a:fld>
            <a:endParaRPr lang="es-ES_tradnl"/>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60105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35074946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316275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F712209-99C5-F145-8D09-4B233ADEC69F}" type="datetimeFigureOut">
              <a:rPr lang="es-ES_tradnl" smtClean="0"/>
              <a:t>06/11/2018</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2561122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F712209-99C5-F145-8D09-4B233ADEC69F}" type="datetimeFigureOut">
              <a:rPr lang="es-ES_tradnl" smtClean="0"/>
              <a:t>06/11/2018</a:t>
            </a:fld>
            <a:endParaRPr lang="es-ES_tradnl"/>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855F282-2F08-FC43-BC08-95A5FAC86118}" type="slidenum">
              <a:rPr lang="es-ES_tradnl" smtClean="0"/>
              <a:t>‹#›</a:t>
            </a:fld>
            <a:endParaRPr lang="es-ES_tradnl"/>
          </a:p>
        </p:txBody>
      </p:sp>
    </p:spTree>
    <p:extLst>
      <p:ext uri="{BB962C8B-B14F-4D97-AF65-F5344CB8AC3E}">
        <p14:creationId xmlns:p14="http://schemas.microsoft.com/office/powerpoint/2010/main" val="17733629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 y="1657657"/>
            <a:ext cx="12191999" cy="3468421"/>
          </a:xfrm>
        </p:spPr>
        <p:txBody>
          <a:bodyPr>
            <a:noAutofit/>
          </a:bodyPr>
          <a:lstStyle/>
          <a:p>
            <a:pPr algn="ctr"/>
            <a:r>
              <a:rPr lang="en-US" sz="3200" dirty="0" smtClean="0">
                <a:solidFill>
                  <a:schemeClr val="tx1">
                    <a:lumMod val="75000"/>
                    <a:lumOff val="25000"/>
                  </a:schemeClr>
                </a:solidFill>
              </a:rPr>
              <a:t>Demand </a:t>
            </a:r>
            <a:r>
              <a:rPr lang="en-US" sz="3200" dirty="0">
                <a:solidFill>
                  <a:schemeClr val="tx1">
                    <a:lumMod val="75000"/>
                    <a:lumOff val="25000"/>
                  </a:schemeClr>
                </a:solidFill>
              </a:rPr>
              <a:t>and supply side of tobacco tax reforms: </a:t>
            </a:r>
            <a:endParaRPr lang="en-US" sz="3200" dirty="0" smtClean="0">
              <a:solidFill>
                <a:schemeClr val="tx1">
                  <a:lumMod val="75000"/>
                  <a:lumOff val="25000"/>
                </a:schemeClr>
              </a:solidFill>
            </a:endParaRPr>
          </a:p>
          <a:p>
            <a:pPr algn="ctr"/>
            <a:r>
              <a:rPr lang="en-US" sz="3200" dirty="0" smtClean="0">
                <a:solidFill>
                  <a:schemeClr val="tx1">
                    <a:lumMod val="75000"/>
                    <a:lumOff val="25000"/>
                  </a:schemeClr>
                </a:solidFill>
              </a:rPr>
              <a:t>Econometric </a:t>
            </a:r>
            <a:r>
              <a:rPr lang="en-US" sz="3200" dirty="0">
                <a:solidFill>
                  <a:schemeClr val="tx1">
                    <a:lumMod val="75000"/>
                    <a:lumOff val="25000"/>
                  </a:schemeClr>
                </a:solidFill>
              </a:rPr>
              <a:t>demand estimations and impact on the </a:t>
            </a:r>
            <a:endParaRPr lang="en-US" sz="3200" dirty="0" smtClean="0">
              <a:solidFill>
                <a:schemeClr val="tx1">
                  <a:lumMod val="75000"/>
                  <a:lumOff val="25000"/>
                </a:schemeClr>
              </a:solidFill>
            </a:endParaRPr>
          </a:p>
          <a:p>
            <a:pPr algn="ctr"/>
            <a:r>
              <a:rPr lang="en-US" sz="3200" dirty="0" smtClean="0">
                <a:solidFill>
                  <a:schemeClr val="tx1">
                    <a:lumMod val="75000"/>
                    <a:lumOff val="25000"/>
                  </a:schemeClr>
                </a:solidFill>
              </a:rPr>
              <a:t>supply </a:t>
            </a:r>
            <a:r>
              <a:rPr lang="en-US" sz="3200" dirty="0">
                <a:solidFill>
                  <a:schemeClr val="tx1">
                    <a:lumMod val="75000"/>
                    <a:lumOff val="25000"/>
                  </a:schemeClr>
                </a:solidFill>
              </a:rPr>
              <a:t>chain in </a:t>
            </a:r>
            <a:r>
              <a:rPr lang="en-US" sz="3200" dirty="0" smtClean="0">
                <a:solidFill>
                  <a:schemeClr val="tx1">
                    <a:lumMod val="75000"/>
                    <a:lumOff val="25000"/>
                  </a:schemeClr>
                </a:solidFill>
              </a:rPr>
              <a:t>Argentina</a:t>
            </a:r>
          </a:p>
          <a:p>
            <a:pPr algn="ctr"/>
            <a:endParaRPr lang="en-US" sz="1000" dirty="0" smtClean="0">
              <a:solidFill>
                <a:schemeClr val="tx1">
                  <a:lumMod val="75000"/>
                  <a:lumOff val="25000"/>
                </a:schemeClr>
              </a:solidFill>
            </a:endParaRPr>
          </a:p>
          <a:p>
            <a:pPr algn="ctr"/>
            <a:r>
              <a:rPr lang="en-US" sz="2400" dirty="0" smtClean="0">
                <a:solidFill>
                  <a:schemeClr val="tx1">
                    <a:lumMod val="75000"/>
                    <a:lumOff val="25000"/>
                  </a:schemeClr>
                </a:solidFill>
              </a:rPr>
              <a:t>Ricardo </a:t>
            </a:r>
            <a:r>
              <a:rPr lang="en-US" sz="2400" dirty="0" err="1">
                <a:solidFill>
                  <a:schemeClr val="tx1">
                    <a:lumMod val="75000"/>
                    <a:lumOff val="25000"/>
                  </a:schemeClr>
                </a:solidFill>
              </a:rPr>
              <a:t>Rozemberg</a:t>
            </a:r>
            <a:r>
              <a:rPr lang="en-US" sz="2400" dirty="0">
                <a:solidFill>
                  <a:schemeClr val="tx1">
                    <a:lumMod val="75000"/>
                    <a:lumOff val="25000"/>
                  </a:schemeClr>
                </a:solidFill>
              </a:rPr>
              <a:t> (IDEAS – UNSAM)</a:t>
            </a:r>
          </a:p>
          <a:p>
            <a:pPr algn="ctr"/>
            <a:r>
              <a:rPr lang="en-US" sz="2400" dirty="0">
                <a:solidFill>
                  <a:schemeClr val="tx1">
                    <a:lumMod val="75000"/>
                    <a:lumOff val="25000"/>
                  </a:schemeClr>
                </a:solidFill>
              </a:rPr>
              <a:t>Martin González-</a:t>
            </a:r>
            <a:r>
              <a:rPr lang="en-US" sz="2400" dirty="0" err="1">
                <a:solidFill>
                  <a:schemeClr val="tx1">
                    <a:lumMod val="75000"/>
                    <a:lumOff val="25000"/>
                  </a:schemeClr>
                </a:solidFill>
              </a:rPr>
              <a:t>Rozada</a:t>
            </a:r>
            <a:r>
              <a:rPr lang="en-US" sz="2400" dirty="0">
                <a:solidFill>
                  <a:schemeClr val="tx1">
                    <a:lumMod val="75000"/>
                    <a:lumOff val="25000"/>
                  </a:schemeClr>
                </a:solidFill>
              </a:rPr>
              <a:t> (UTDT</a:t>
            </a:r>
            <a:r>
              <a:rPr lang="en-US" sz="2400" dirty="0" smtClean="0">
                <a:solidFill>
                  <a:schemeClr val="tx1">
                    <a:lumMod val="75000"/>
                    <a:lumOff val="25000"/>
                  </a:schemeClr>
                </a:solidFill>
              </a:rPr>
              <a:t>)</a:t>
            </a:r>
            <a:endParaRPr lang="en-US" sz="1000" dirty="0" smtClean="0">
              <a:solidFill>
                <a:schemeClr val="tx1">
                  <a:lumMod val="75000"/>
                  <a:lumOff val="25000"/>
                </a:schemeClr>
              </a:solidFill>
            </a:endParaRPr>
          </a:p>
          <a:p>
            <a:pPr algn="ctr"/>
            <a:r>
              <a:rPr lang="en-US" sz="2000" dirty="0" smtClean="0">
                <a:solidFill>
                  <a:schemeClr val="tx1">
                    <a:lumMod val="75000"/>
                    <a:lumOff val="25000"/>
                  </a:schemeClr>
                </a:solidFill>
              </a:rPr>
              <a:t>November 10</a:t>
            </a:r>
            <a:r>
              <a:rPr lang="en-US" sz="2000" baseline="30000" dirty="0" smtClean="0">
                <a:solidFill>
                  <a:schemeClr val="tx1">
                    <a:lumMod val="75000"/>
                    <a:lumOff val="25000"/>
                  </a:schemeClr>
                </a:solidFill>
              </a:rPr>
              <a:t>th</a:t>
            </a:r>
            <a:r>
              <a:rPr lang="en-US" sz="2000" dirty="0" smtClean="0">
                <a:solidFill>
                  <a:schemeClr val="tx1">
                    <a:lumMod val="75000"/>
                    <a:lumOff val="25000"/>
                  </a:schemeClr>
                </a:solidFill>
              </a:rPr>
              <a:t>, 2018</a:t>
            </a:r>
            <a:endParaRPr lang="en-US" sz="2000" dirty="0">
              <a:solidFill>
                <a:schemeClr val="tx1">
                  <a:lumMod val="75000"/>
                  <a:lumOff val="25000"/>
                </a:schemeClr>
              </a:solidFill>
            </a:endParaRPr>
          </a:p>
        </p:txBody>
      </p:sp>
      <p:pic>
        <p:nvPicPr>
          <p:cNvPr id="4" name="3 Imagen"/>
          <p:cNvPicPr>
            <a:picLocks noChangeAspect="1"/>
          </p:cNvPicPr>
          <p:nvPr/>
        </p:nvPicPr>
        <p:blipFill rotWithShape="1">
          <a:blip r:embed="rId2" cstate="print">
            <a:extLst>
              <a:ext uri="{28A0092B-C50C-407E-A947-70E740481C1C}">
                <a14:useLocalDpi xmlns:a14="http://schemas.microsoft.com/office/drawing/2010/main" val="0"/>
              </a:ext>
            </a:extLst>
          </a:blip>
          <a:srcRect l="3183" t="15447" r="2699" b="11383"/>
          <a:stretch/>
        </p:blipFill>
        <p:spPr>
          <a:xfrm>
            <a:off x="207433" y="-4700"/>
            <a:ext cx="11315191" cy="1777516"/>
          </a:xfrm>
          <a:prstGeom prst="rect">
            <a:avLst/>
          </a:prstGeom>
        </p:spPr>
      </p:pic>
      <p:grpSp>
        <p:nvGrpSpPr>
          <p:cNvPr id="12" name="11 Grupo"/>
          <p:cNvGrpSpPr/>
          <p:nvPr/>
        </p:nvGrpSpPr>
        <p:grpSpPr>
          <a:xfrm>
            <a:off x="-73193" y="5151829"/>
            <a:ext cx="12265193" cy="1706169"/>
            <a:chOff x="-54895" y="5151831"/>
            <a:chExt cx="9198895" cy="1706169"/>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51831"/>
              <a:ext cx="9144000" cy="1706169"/>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95" y="5301208"/>
              <a:ext cx="1962599" cy="1012701"/>
            </a:xfrm>
            <a:prstGeom prst="rect">
              <a:avLst/>
            </a:prstGeom>
          </p:spPr>
        </p:pic>
      </p:grpSp>
      <p:sp>
        <p:nvSpPr>
          <p:cNvPr id="8" name="AutoShape 2" descr="Resultado de imagen para logo ciad"/>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UY"/>
          </a:p>
        </p:txBody>
      </p:sp>
      <p:sp>
        <p:nvSpPr>
          <p:cNvPr id="9" name="AutoShape 4" descr="Resultado de imagen para logo ciad"/>
          <p:cNvSpPr>
            <a:spLocks noChangeAspect="1" noChangeArrowheads="1"/>
          </p:cNvSpPr>
          <p:nvPr/>
        </p:nvSpPr>
        <p:spPr bwMode="auto">
          <a:xfrm>
            <a:off x="410633" y="79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UY"/>
          </a:p>
        </p:txBody>
      </p:sp>
      <p:sp>
        <p:nvSpPr>
          <p:cNvPr id="2" name="1 CuadroTexto"/>
          <p:cNvSpPr txBox="1"/>
          <p:nvPr/>
        </p:nvSpPr>
        <p:spPr>
          <a:xfrm>
            <a:off x="2543606" y="5807556"/>
            <a:ext cx="9648394" cy="584775"/>
          </a:xfrm>
          <a:prstGeom prst="rect">
            <a:avLst/>
          </a:prstGeom>
          <a:noFill/>
        </p:spPr>
        <p:txBody>
          <a:bodyPr wrap="square" rtlCol="0">
            <a:spAutoFit/>
          </a:bodyPr>
          <a:lstStyle/>
          <a:p>
            <a:pPr algn="ctr"/>
            <a:r>
              <a:rPr lang="en-US" sz="1600" b="1" dirty="0">
                <a:solidFill>
                  <a:schemeClr val="tx1">
                    <a:lumMod val="65000"/>
                    <a:lumOff val="35000"/>
                  </a:schemeClr>
                </a:solidFill>
                <a:cs typeface="Arial" panose="020B0604020202020204" pitchFamily="34" charset="0"/>
              </a:rPr>
              <a:t>SESSION 5:</a:t>
            </a:r>
            <a:r>
              <a:rPr lang="en-US" sz="1600" b="1" dirty="0">
                <a:solidFill>
                  <a:schemeClr val="tx1">
                    <a:lumMod val="65000"/>
                    <a:lumOff val="35000"/>
                  </a:schemeClr>
                </a:solidFill>
                <a:effectLst>
                  <a:outerShdw blurRad="38100" dist="38100" dir="2700000" algn="tl">
                    <a:srgbClr val="C0C0C0"/>
                  </a:outerShdw>
                </a:effectLst>
                <a:cs typeface="Arial" panose="020B0604020202020204" pitchFamily="34" charset="0"/>
              </a:rPr>
              <a:t> </a:t>
            </a:r>
            <a:r>
              <a:rPr lang="en-US" sz="1600" b="1" dirty="0" smtClean="0">
                <a:solidFill>
                  <a:schemeClr val="tx1">
                    <a:lumMod val="65000"/>
                    <a:lumOff val="35000"/>
                  </a:schemeClr>
                </a:solidFill>
                <a:cs typeface="Arial" panose="020B0604020202020204" pitchFamily="34" charset="0"/>
              </a:rPr>
              <a:t>ACCELERATING </a:t>
            </a:r>
            <a:r>
              <a:rPr lang="en-US" sz="1600" b="1" dirty="0">
                <a:solidFill>
                  <a:schemeClr val="tx1">
                    <a:lumMod val="65000"/>
                    <a:lumOff val="35000"/>
                  </a:schemeClr>
                </a:solidFill>
                <a:cs typeface="Arial" panose="020B0604020202020204" pitchFamily="34" charset="0"/>
              </a:rPr>
              <a:t>PROGRESS ON </a:t>
            </a:r>
            <a:r>
              <a:rPr lang="en-US" sz="1600" b="1" dirty="0" smtClean="0">
                <a:solidFill>
                  <a:schemeClr val="tx1">
                    <a:lumMod val="65000"/>
                    <a:lumOff val="35000"/>
                  </a:schemeClr>
                </a:solidFill>
                <a:cs typeface="Arial" panose="020B0604020202020204" pitchFamily="34" charset="0"/>
              </a:rPr>
              <a:t> EFFECTIVE </a:t>
            </a:r>
            <a:r>
              <a:rPr lang="en-US" sz="1600" b="1" dirty="0">
                <a:solidFill>
                  <a:schemeClr val="tx1">
                    <a:lumMod val="65000"/>
                    <a:lumOff val="35000"/>
                  </a:schemeClr>
                </a:solidFill>
                <a:cs typeface="Arial" panose="020B0604020202020204" pitchFamily="34" charset="0"/>
              </a:rPr>
              <a:t>TOBACCO TAX POLICIES IN LATIN AMERICA</a:t>
            </a:r>
          </a:p>
          <a:p>
            <a:endParaRPr lang="es-UY" sz="1600" b="1" dirty="0"/>
          </a:p>
        </p:txBody>
      </p:sp>
    </p:spTree>
    <p:extLst>
      <p:ext uri="{BB962C8B-B14F-4D97-AF65-F5344CB8AC3E}">
        <p14:creationId xmlns:p14="http://schemas.microsoft.com/office/powerpoint/2010/main" val="10443524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1579" y="186230"/>
            <a:ext cx="10382437" cy="1280890"/>
          </a:xfrm>
        </p:spPr>
        <p:txBody>
          <a:bodyPr>
            <a:noAutofit/>
          </a:bodyPr>
          <a:lstStyle/>
          <a:p>
            <a:pPr algn="ctr"/>
            <a:r>
              <a:rPr lang="en-US" sz="4000" b="1" dirty="0" smtClean="0"/>
              <a:t>I. Demand Side of Tobacco Tax Reforms</a:t>
            </a:r>
            <a:endParaRPr lang="en-US" sz="4000" b="1" dirty="0"/>
          </a:p>
        </p:txBody>
      </p:sp>
      <p:sp>
        <p:nvSpPr>
          <p:cNvPr id="3" name="Content Placeholder 2"/>
          <p:cNvSpPr>
            <a:spLocks noGrp="1"/>
          </p:cNvSpPr>
          <p:nvPr>
            <p:ph idx="1"/>
          </p:nvPr>
        </p:nvSpPr>
        <p:spPr>
          <a:xfrm>
            <a:off x="1828799" y="1447800"/>
            <a:ext cx="9865217" cy="5105400"/>
          </a:xfrm>
        </p:spPr>
        <p:txBody>
          <a:bodyPr>
            <a:noAutofit/>
          </a:bodyPr>
          <a:lstStyle/>
          <a:p>
            <a:pPr algn="just"/>
            <a:r>
              <a:rPr lang="en-US" sz="3200" b="1" dirty="0">
                <a:solidFill>
                  <a:srgbClr val="C00000"/>
                </a:solidFill>
              </a:rPr>
              <a:t>First reform:</a:t>
            </a:r>
            <a:r>
              <a:rPr lang="en-US" sz="3200" dirty="0"/>
              <a:t> decree 626 of May 2016 that raised the rate of internal taxes from 60 to 75</a:t>
            </a:r>
            <a:r>
              <a:rPr lang="en-US" sz="3200" dirty="0" smtClean="0"/>
              <a:t>%</a:t>
            </a:r>
          </a:p>
          <a:p>
            <a:pPr marL="0" indent="0" algn="just">
              <a:buNone/>
            </a:pPr>
            <a:endParaRPr lang="en-US" sz="3200" dirty="0"/>
          </a:p>
          <a:p>
            <a:pPr algn="just"/>
            <a:r>
              <a:rPr lang="en-US" sz="3200" b="1" dirty="0">
                <a:solidFill>
                  <a:srgbClr val="C00000"/>
                </a:solidFill>
              </a:rPr>
              <a:t>Second reform:</a:t>
            </a:r>
            <a:r>
              <a:rPr lang="en-US" sz="3200" dirty="0"/>
              <a:t> tax reform law of December 2017 that lowered this rate to 70% but included a minimum tax of 28 pesos per pack of 20 cigarettes adjusted quarterly by inflation. Today this price is 29.87.</a:t>
            </a:r>
          </a:p>
        </p:txBody>
      </p:sp>
      <p:sp>
        <p:nvSpPr>
          <p:cNvPr id="4" name="Slide Number Placeholder 3"/>
          <p:cNvSpPr>
            <a:spLocks noGrp="1"/>
          </p:cNvSpPr>
          <p:nvPr>
            <p:ph type="sldNum" sz="quarter" idx="12"/>
          </p:nvPr>
        </p:nvSpPr>
        <p:spPr/>
        <p:txBody>
          <a:bodyPr/>
          <a:lstStyle/>
          <a:p>
            <a:fld id="{A948C0BD-E1AE-46F9-A1EF-D3EF3DC541D8}" type="slidenum">
              <a:rPr lang="en-US" smtClean="0"/>
              <a:t>2</a:t>
            </a:fld>
            <a:endParaRPr lang="en-US" dirty="0"/>
          </a:p>
        </p:txBody>
      </p:sp>
    </p:spTree>
    <p:extLst>
      <p:ext uri="{BB962C8B-B14F-4D97-AF65-F5344CB8AC3E}">
        <p14:creationId xmlns:p14="http://schemas.microsoft.com/office/powerpoint/2010/main" val="17332742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1263" y="250619"/>
            <a:ext cx="8911687" cy="1280890"/>
          </a:xfrm>
        </p:spPr>
        <p:txBody>
          <a:bodyPr>
            <a:normAutofit/>
          </a:bodyPr>
          <a:lstStyle/>
          <a:p>
            <a:r>
              <a:rPr lang="en-US" sz="4000" b="1" dirty="0" smtClean="0"/>
              <a:t>Cigarette Tax Structure</a:t>
            </a:r>
            <a:endParaRPr lang="en-US" sz="4000" b="1" dirty="0"/>
          </a:p>
        </p:txBody>
      </p:sp>
      <p:sp>
        <p:nvSpPr>
          <p:cNvPr id="3" name="Content Placeholder 2"/>
          <p:cNvSpPr>
            <a:spLocks noGrp="1"/>
          </p:cNvSpPr>
          <p:nvPr>
            <p:ph idx="1"/>
          </p:nvPr>
        </p:nvSpPr>
        <p:spPr>
          <a:xfrm>
            <a:off x="2024133" y="1347990"/>
            <a:ext cx="8915400" cy="5486400"/>
          </a:xfrm>
        </p:spPr>
        <p:txBody>
          <a:bodyPr>
            <a:noAutofit/>
          </a:bodyPr>
          <a:lstStyle/>
          <a:p>
            <a:pPr algn="just"/>
            <a:r>
              <a:rPr lang="en-US" sz="3200" b="1" dirty="0">
                <a:solidFill>
                  <a:srgbClr val="C00000"/>
                </a:solidFill>
              </a:rPr>
              <a:t>Additional Emergency Tax (IAE)</a:t>
            </a:r>
            <a:r>
              <a:rPr lang="en-US" sz="3200" dirty="0"/>
              <a:t> was created by law 24,625 sanctioned on December 28, 1995. </a:t>
            </a:r>
          </a:p>
          <a:p>
            <a:pPr algn="just"/>
            <a:r>
              <a:rPr lang="en-US" sz="3200" b="1" dirty="0">
                <a:solidFill>
                  <a:srgbClr val="C00000"/>
                </a:solidFill>
              </a:rPr>
              <a:t>Value Added Tax (VAT)</a:t>
            </a:r>
            <a:r>
              <a:rPr lang="en-US" sz="3200" dirty="0"/>
              <a:t> is a tax that taxes the consumption of goods and services. </a:t>
            </a:r>
          </a:p>
          <a:p>
            <a:pPr algn="just"/>
            <a:r>
              <a:rPr lang="en-US" sz="3200" b="1" dirty="0">
                <a:solidFill>
                  <a:srgbClr val="C00000"/>
                </a:solidFill>
              </a:rPr>
              <a:t>Special Tobacco Fund (FET)</a:t>
            </a:r>
            <a:r>
              <a:rPr lang="en-US" sz="3200" dirty="0"/>
              <a:t> was created by law 19,800 in August 1972. </a:t>
            </a:r>
          </a:p>
          <a:p>
            <a:pPr algn="just"/>
            <a:r>
              <a:rPr lang="en-US" sz="3200" b="1" dirty="0">
                <a:solidFill>
                  <a:srgbClr val="C00000"/>
                </a:solidFill>
              </a:rPr>
              <a:t>Internal Tax (II)</a:t>
            </a:r>
            <a:r>
              <a:rPr lang="en-US" sz="3200" dirty="0"/>
              <a:t>. Modified by the reforms</a:t>
            </a:r>
          </a:p>
        </p:txBody>
      </p:sp>
      <p:sp>
        <p:nvSpPr>
          <p:cNvPr id="4" name="Slide Number Placeholder 3"/>
          <p:cNvSpPr>
            <a:spLocks noGrp="1"/>
          </p:cNvSpPr>
          <p:nvPr>
            <p:ph type="sldNum" sz="quarter" idx="12"/>
          </p:nvPr>
        </p:nvSpPr>
        <p:spPr/>
        <p:txBody>
          <a:bodyPr/>
          <a:lstStyle/>
          <a:p>
            <a:fld id="{A948C0BD-E1AE-46F9-A1EF-D3EF3DC541D8}" type="slidenum">
              <a:rPr lang="en-US" smtClean="0"/>
              <a:t>3</a:t>
            </a:fld>
            <a:endParaRPr lang="en-US"/>
          </a:p>
        </p:txBody>
      </p:sp>
    </p:spTree>
    <p:extLst>
      <p:ext uri="{BB962C8B-B14F-4D97-AF65-F5344CB8AC3E}">
        <p14:creationId xmlns:p14="http://schemas.microsoft.com/office/powerpoint/2010/main" val="1713946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101"/>
            <a:ext cx="9262056" cy="1189038"/>
          </a:xfrm>
        </p:spPr>
        <p:txBody>
          <a:bodyPr>
            <a:noAutofit/>
          </a:bodyPr>
          <a:lstStyle/>
          <a:p>
            <a:r>
              <a:rPr lang="en-US" sz="4000" b="1" dirty="0" smtClean="0"/>
              <a:t>Demand Price Elasticity Estimation</a:t>
            </a:r>
            <a:endParaRPr lang="en-US" sz="4000" b="1" dirty="0"/>
          </a:p>
        </p:txBody>
      </p:sp>
      <p:sp>
        <p:nvSpPr>
          <p:cNvPr id="3" name="Content Placeholder 2"/>
          <p:cNvSpPr>
            <a:spLocks noGrp="1"/>
          </p:cNvSpPr>
          <p:nvPr>
            <p:ph idx="1"/>
          </p:nvPr>
        </p:nvSpPr>
        <p:spPr>
          <a:xfrm>
            <a:off x="1676400" y="1219200"/>
            <a:ext cx="9708524" cy="5486400"/>
          </a:xfrm>
        </p:spPr>
        <p:txBody>
          <a:bodyPr>
            <a:normAutofit/>
          </a:bodyPr>
          <a:lstStyle/>
          <a:p>
            <a:pPr algn="just"/>
            <a:r>
              <a:rPr lang="en-US" sz="3200" dirty="0"/>
              <a:t>Error Correction Model (ECM) for the consumption of cigarettes. Long run:</a:t>
            </a:r>
          </a:p>
          <a:p>
            <a:endParaRPr lang="en-US" sz="3200" dirty="0"/>
          </a:p>
          <a:p>
            <a:endParaRPr lang="en-US" sz="3200" dirty="0"/>
          </a:p>
          <a:p>
            <a:r>
              <a:rPr lang="en-US" sz="3200" dirty="0"/>
              <a:t>Short run:</a:t>
            </a:r>
          </a:p>
          <a:p>
            <a:endParaRPr lang="en-US" sz="3600" dirty="0"/>
          </a:p>
        </p:txBody>
      </p:sp>
      <p:graphicFrame>
        <p:nvGraphicFramePr>
          <p:cNvPr id="5" name="Object 4"/>
          <p:cNvGraphicFramePr>
            <a:graphicFrameLocks noChangeAspect="1"/>
          </p:cNvGraphicFramePr>
          <p:nvPr>
            <p:extLst/>
          </p:nvPr>
        </p:nvGraphicFramePr>
        <p:xfrm>
          <a:off x="2947416" y="2819400"/>
          <a:ext cx="5577840" cy="762000"/>
        </p:xfrm>
        <a:graphic>
          <a:graphicData uri="http://schemas.openxmlformats.org/presentationml/2006/ole">
            <mc:AlternateContent xmlns:mc="http://schemas.openxmlformats.org/markup-compatibility/2006">
              <mc:Choice xmlns:v="urn:schemas-microsoft-com:vml" Requires="v">
                <p:oleObj spid="_x0000_s1040" r:id="rId3" imgW="1752600" imgH="228600" progId="Equation.3">
                  <p:embed/>
                </p:oleObj>
              </mc:Choice>
              <mc:Fallback>
                <p:oleObj r:id="rId3" imgW="17526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7416" y="2819400"/>
                        <a:ext cx="5577840" cy="762000"/>
                      </a:xfrm>
                      <a:prstGeom prst="rect">
                        <a:avLst/>
                      </a:prstGeom>
                      <a:noFill/>
                    </p:spPr>
                  </p:pic>
                </p:oleObj>
              </mc:Fallback>
            </mc:AlternateContent>
          </a:graphicData>
        </a:graphic>
      </p:graphicFrame>
      <p:sp>
        <p:nvSpPr>
          <p:cNvPr id="7" name="Slide Number Placeholder 6"/>
          <p:cNvSpPr>
            <a:spLocks noGrp="1"/>
          </p:cNvSpPr>
          <p:nvPr>
            <p:ph type="sldNum" sz="quarter" idx="12"/>
          </p:nvPr>
        </p:nvSpPr>
        <p:spPr/>
        <p:txBody>
          <a:bodyPr/>
          <a:lstStyle/>
          <a:p>
            <a:fld id="{A948C0BD-E1AE-46F9-A1EF-D3EF3DC541D8}" type="slidenum">
              <a:rPr lang="en-US" smtClean="0"/>
              <a:t>4</a:t>
            </a:fld>
            <a:endParaRPr lang="en-US"/>
          </a:p>
        </p:txBody>
      </p:sp>
      <p:graphicFrame>
        <p:nvGraphicFramePr>
          <p:cNvPr id="4" name="Object 3"/>
          <p:cNvGraphicFramePr>
            <a:graphicFrameLocks noChangeAspect="1"/>
          </p:cNvGraphicFramePr>
          <p:nvPr>
            <p:extLst/>
          </p:nvPr>
        </p:nvGraphicFramePr>
        <p:xfrm>
          <a:off x="1504950" y="4419601"/>
          <a:ext cx="9163050" cy="1909763"/>
        </p:xfrm>
        <a:graphic>
          <a:graphicData uri="http://schemas.openxmlformats.org/presentationml/2006/ole">
            <mc:AlternateContent xmlns:mc="http://schemas.openxmlformats.org/markup-compatibility/2006">
              <mc:Choice xmlns:v="urn:schemas-microsoft-com:vml" Requires="v">
                <p:oleObj spid="_x0000_s1041" r:id="rId5" imgW="4483100" imgH="939800" progId="Equation.3">
                  <p:embed/>
                </p:oleObj>
              </mc:Choice>
              <mc:Fallback>
                <p:oleObj r:id="rId5" imgW="4483100" imgH="939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4950" y="4419601"/>
                        <a:ext cx="916305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59311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2630" y="31682"/>
            <a:ext cx="8911687" cy="1280890"/>
          </a:xfrm>
        </p:spPr>
        <p:txBody>
          <a:bodyPr>
            <a:normAutofit/>
          </a:bodyPr>
          <a:lstStyle/>
          <a:p>
            <a:r>
              <a:rPr lang="en-US" sz="4000" b="1" dirty="0" smtClean="0"/>
              <a:t>First Tax Reform</a:t>
            </a:r>
            <a:endParaRPr lang="en-US" sz="4000" b="1" dirty="0"/>
          </a:p>
        </p:txBody>
      </p:sp>
      <p:sp>
        <p:nvSpPr>
          <p:cNvPr id="3" name="Slide Number Placeholder 2"/>
          <p:cNvSpPr>
            <a:spLocks noGrp="1"/>
          </p:cNvSpPr>
          <p:nvPr>
            <p:ph type="sldNum" sz="quarter" idx="12"/>
          </p:nvPr>
        </p:nvSpPr>
        <p:spPr/>
        <p:txBody>
          <a:bodyPr/>
          <a:lstStyle/>
          <a:p>
            <a:fld id="{A948C0BD-E1AE-46F9-A1EF-D3EF3DC541D8}" type="slidenum">
              <a:rPr lang="en-US" smtClean="0"/>
              <a:t>5</a:t>
            </a:fld>
            <a:endParaRPr lang="en-US"/>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752600" y="1066800"/>
            <a:ext cx="8610600" cy="5638800"/>
          </a:xfrm>
          <a:prstGeom prst="rect">
            <a:avLst/>
          </a:prstGeom>
        </p:spPr>
      </p:pic>
    </p:spTree>
    <p:extLst>
      <p:ext uri="{BB962C8B-B14F-4D97-AF65-F5344CB8AC3E}">
        <p14:creationId xmlns:p14="http://schemas.microsoft.com/office/powerpoint/2010/main" val="6862812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12282" cy="914400"/>
          </a:xfrm>
        </p:spPr>
        <p:txBody>
          <a:bodyPr>
            <a:normAutofit/>
          </a:bodyPr>
          <a:lstStyle/>
          <a:p>
            <a:pPr algn="ctr"/>
            <a:r>
              <a:rPr lang="en-US" sz="4000" b="1" dirty="0" smtClean="0"/>
              <a:t>Results</a:t>
            </a:r>
            <a:endParaRPr lang="en-US" sz="4000" b="1" dirty="0"/>
          </a:p>
        </p:txBody>
      </p:sp>
      <p:sp>
        <p:nvSpPr>
          <p:cNvPr id="4" name="Slide Number Placeholder 3"/>
          <p:cNvSpPr>
            <a:spLocks noGrp="1"/>
          </p:cNvSpPr>
          <p:nvPr>
            <p:ph type="sldNum" sz="quarter" idx="12"/>
          </p:nvPr>
        </p:nvSpPr>
        <p:spPr/>
        <p:txBody>
          <a:bodyPr/>
          <a:lstStyle/>
          <a:p>
            <a:fld id="{A948C0BD-E1AE-46F9-A1EF-D3EF3DC541D8}" type="slidenum">
              <a:rPr lang="en-US" smtClean="0"/>
              <a:t>6</a:t>
            </a:fld>
            <a:endParaRPr lang="en-US"/>
          </a:p>
        </p:txBody>
      </p:sp>
      <p:sp>
        <p:nvSpPr>
          <p:cNvPr id="6" name="Content Placeholder 5"/>
          <p:cNvSpPr>
            <a:spLocks noGrp="1"/>
          </p:cNvSpPr>
          <p:nvPr>
            <p:ph idx="1"/>
          </p:nvPr>
        </p:nvSpPr>
        <p:spPr>
          <a:xfrm>
            <a:off x="1523999" y="1066800"/>
            <a:ext cx="10376079" cy="5638800"/>
          </a:xfrm>
        </p:spPr>
        <p:txBody>
          <a:bodyPr>
            <a:noAutofit/>
          </a:bodyPr>
          <a:lstStyle/>
          <a:p>
            <a:r>
              <a:rPr lang="es-ES" sz="3200" dirty="0"/>
              <a:t>LR </a:t>
            </a:r>
            <a:r>
              <a:rPr lang="es-ES" sz="3200" dirty="0" err="1"/>
              <a:t>Demand</a:t>
            </a:r>
            <a:r>
              <a:rPr lang="es-ES" sz="3200" dirty="0"/>
              <a:t> </a:t>
            </a:r>
            <a:r>
              <a:rPr lang="es-ES" sz="3200" dirty="0" err="1"/>
              <a:t>price</a:t>
            </a:r>
            <a:r>
              <a:rPr lang="es-ES" sz="3200" dirty="0"/>
              <a:t> </a:t>
            </a:r>
            <a:r>
              <a:rPr lang="es-ES" sz="3200" dirty="0" err="1"/>
              <a:t>elasticity</a:t>
            </a:r>
            <a:r>
              <a:rPr lang="es-ES" sz="3200" dirty="0"/>
              <a:t>: -0.441</a:t>
            </a:r>
          </a:p>
          <a:p>
            <a:r>
              <a:rPr lang="es-ES" sz="3200" dirty="0"/>
              <a:t>LR </a:t>
            </a:r>
            <a:r>
              <a:rPr lang="es-ES" sz="3200" dirty="0" err="1"/>
              <a:t>Income</a:t>
            </a:r>
            <a:r>
              <a:rPr lang="es-ES" sz="3200" dirty="0"/>
              <a:t> </a:t>
            </a:r>
            <a:r>
              <a:rPr lang="es-ES" sz="3200" dirty="0" err="1"/>
              <a:t>elasticity</a:t>
            </a:r>
            <a:r>
              <a:rPr lang="es-ES" sz="3200" dirty="0"/>
              <a:t>: 0.127</a:t>
            </a:r>
          </a:p>
          <a:p>
            <a:r>
              <a:rPr lang="es-ES" sz="3200" dirty="0"/>
              <a:t>SR </a:t>
            </a:r>
            <a:r>
              <a:rPr lang="es-ES" sz="3200" dirty="0" err="1"/>
              <a:t>Demand</a:t>
            </a:r>
            <a:r>
              <a:rPr lang="es-ES" sz="3200" dirty="0"/>
              <a:t> </a:t>
            </a:r>
            <a:r>
              <a:rPr lang="es-ES" sz="3200" dirty="0" err="1"/>
              <a:t>price</a:t>
            </a:r>
            <a:r>
              <a:rPr lang="es-ES" sz="3200" dirty="0"/>
              <a:t> </a:t>
            </a:r>
            <a:r>
              <a:rPr lang="es-ES" sz="3200" dirty="0" err="1"/>
              <a:t>elasticity</a:t>
            </a:r>
            <a:r>
              <a:rPr lang="es-ES" sz="3200" dirty="0"/>
              <a:t> (no </a:t>
            </a:r>
            <a:r>
              <a:rPr lang="es-ES" sz="3200" dirty="0" err="1"/>
              <a:t>reform</a:t>
            </a:r>
            <a:r>
              <a:rPr lang="es-ES" sz="3200" dirty="0"/>
              <a:t>): </a:t>
            </a:r>
            <a:r>
              <a:rPr lang="es-ES" sz="3200" b="1" dirty="0">
                <a:solidFill>
                  <a:srgbClr val="C00000"/>
                </a:solidFill>
              </a:rPr>
              <a:t>-0.911</a:t>
            </a:r>
          </a:p>
          <a:p>
            <a:r>
              <a:rPr lang="es-ES" sz="3200" dirty="0"/>
              <a:t>SR </a:t>
            </a:r>
            <a:r>
              <a:rPr lang="es-ES" sz="3200" dirty="0" err="1"/>
              <a:t>Demand</a:t>
            </a:r>
            <a:r>
              <a:rPr lang="es-ES" sz="3200" dirty="0"/>
              <a:t> </a:t>
            </a:r>
            <a:r>
              <a:rPr lang="es-ES" sz="3200" dirty="0" err="1"/>
              <a:t>price</a:t>
            </a:r>
            <a:r>
              <a:rPr lang="es-ES" sz="3200" dirty="0"/>
              <a:t> </a:t>
            </a:r>
            <a:r>
              <a:rPr lang="es-ES" sz="3200" dirty="0" err="1"/>
              <a:t>elasticity</a:t>
            </a:r>
            <a:r>
              <a:rPr lang="es-ES" sz="3200" dirty="0"/>
              <a:t> </a:t>
            </a:r>
            <a:r>
              <a:rPr lang="es-ES" sz="3200" dirty="0" err="1"/>
              <a:t>with</a:t>
            </a:r>
            <a:r>
              <a:rPr lang="es-ES" sz="3200" dirty="0"/>
              <a:t> </a:t>
            </a:r>
            <a:r>
              <a:rPr lang="es-ES" sz="3200" dirty="0" err="1"/>
              <a:t>reform</a:t>
            </a:r>
            <a:r>
              <a:rPr lang="es-ES" sz="3200" dirty="0"/>
              <a:t>: </a:t>
            </a:r>
            <a:r>
              <a:rPr lang="es-ES" sz="3200" b="1" dirty="0">
                <a:solidFill>
                  <a:srgbClr val="C00000"/>
                </a:solidFill>
              </a:rPr>
              <a:t>-1.382</a:t>
            </a:r>
          </a:p>
          <a:p>
            <a:r>
              <a:rPr lang="en-US" sz="3200" dirty="0" smtClean="0"/>
              <a:t>Tax burden went </a:t>
            </a:r>
            <a:r>
              <a:rPr lang="en-US" sz="3200" dirty="0"/>
              <a:t>from </a:t>
            </a:r>
            <a:r>
              <a:rPr lang="en-US" sz="3200" b="1" dirty="0">
                <a:solidFill>
                  <a:srgbClr val="C00000"/>
                </a:solidFill>
              </a:rPr>
              <a:t>68.5%</a:t>
            </a:r>
            <a:r>
              <a:rPr lang="en-US" sz="3200" dirty="0"/>
              <a:t> to </a:t>
            </a:r>
            <a:r>
              <a:rPr lang="en-US" sz="3200" b="1" dirty="0">
                <a:solidFill>
                  <a:srgbClr val="C00000"/>
                </a:solidFill>
              </a:rPr>
              <a:t>79.7%</a:t>
            </a:r>
          </a:p>
          <a:p>
            <a:r>
              <a:rPr lang="en-US" sz="3200" dirty="0"/>
              <a:t>Consumption fell </a:t>
            </a:r>
            <a:r>
              <a:rPr lang="en-US" sz="3200" b="1" dirty="0">
                <a:solidFill>
                  <a:srgbClr val="C00000"/>
                </a:solidFill>
              </a:rPr>
              <a:t>10%</a:t>
            </a:r>
            <a:r>
              <a:rPr lang="en-US" sz="3200" dirty="0"/>
              <a:t> between June and May</a:t>
            </a:r>
          </a:p>
          <a:p>
            <a:r>
              <a:rPr lang="en-US" sz="3200" dirty="0"/>
              <a:t>Fiscal Revenues increased </a:t>
            </a:r>
            <a:r>
              <a:rPr lang="en-US" sz="3200" b="1" dirty="0">
                <a:solidFill>
                  <a:srgbClr val="C00000"/>
                </a:solidFill>
              </a:rPr>
              <a:t>29% </a:t>
            </a:r>
            <a:r>
              <a:rPr lang="en-US" sz="3200" dirty="0"/>
              <a:t>in the 3</a:t>
            </a:r>
            <a:r>
              <a:rPr lang="en-US" sz="3200" baseline="30000" dirty="0"/>
              <a:t>rd</a:t>
            </a:r>
            <a:r>
              <a:rPr lang="en-US" sz="3200" dirty="0"/>
              <a:t> quarter 2016 and </a:t>
            </a:r>
            <a:r>
              <a:rPr lang="en-US" sz="3200" b="1" dirty="0">
                <a:solidFill>
                  <a:srgbClr val="C00000"/>
                </a:solidFill>
              </a:rPr>
              <a:t>35%</a:t>
            </a:r>
            <a:r>
              <a:rPr lang="en-US" sz="3200" dirty="0"/>
              <a:t> in the 4</a:t>
            </a:r>
            <a:r>
              <a:rPr lang="en-US" sz="3200" baseline="30000" dirty="0"/>
              <a:t>th</a:t>
            </a:r>
            <a:r>
              <a:rPr lang="en-US" sz="3200" dirty="0"/>
              <a:t> quarter 2017 w/r to the 2</a:t>
            </a:r>
            <a:r>
              <a:rPr lang="en-US" sz="3200" baseline="30000" dirty="0"/>
              <a:t>nd</a:t>
            </a:r>
            <a:r>
              <a:rPr lang="en-US" sz="3200" dirty="0"/>
              <a:t> quarter of 2016.</a:t>
            </a:r>
          </a:p>
        </p:txBody>
      </p:sp>
    </p:spTree>
    <p:extLst>
      <p:ext uri="{BB962C8B-B14F-4D97-AF65-F5344CB8AC3E}">
        <p14:creationId xmlns:p14="http://schemas.microsoft.com/office/powerpoint/2010/main" val="22829940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a:bodyPr>
          <a:lstStyle/>
          <a:p>
            <a:pPr algn="ctr"/>
            <a:r>
              <a:rPr lang="en-US" sz="4000" b="1" dirty="0" smtClean="0"/>
              <a:t>Second Tax Reform</a:t>
            </a:r>
            <a:endParaRPr lang="en-US" sz="4000" b="1" dirty="0"/>
          </a:p>
        </p:txBody>
      </p:sp>
      <p:sp>
        <p:nvSpPr>
          <p:cNvPr id="3" name="Content Placeholder 2"/>
          <p:cNvSpPr>
            <a:spLocks noGrp="1"/>
          </p:cNvSpPr>
          <p:nvPr>
            <p:ph idx="1"/>
          </p:nvPr>
        </p:nvSpPr>
        <p:spPr>
          <a:xfrm>
            <a:off x="1752599" y="1371600"/>
            <a:ext cx="9619445" cy="4876800"/>
          </a:xfrm>
        </p:spPr>
        <p:txBody>
          <a:bodyPr>
            <a:normAutofit/>
          </a:bodyPr>
          <a:lstStyle/>
          <a:p>
            <a:pPr algn="just"/>
            <a:r>
              <a:rPr lang="es-AR" sz="3200" dirty="0" err="1"/>
              <a:t>Not</a:t>
            </a:r>
            <a:r>
              <a:rPr lang="es-AR" sz="3200" dirty="0"/>
              <a:t> </a:t>
            </a:r>
            <a:r>
              <a:rPr lang="es-AR" sz="3200" dirty="0" err="1"/>
              <a:t>fully</a:t>
            </a:r>
            <a:r>
              <a:rPr lang="es-AR" sz="3200" dirty="0"/>
              <a:t> </a:t>
            </a:r>
            <a:r>
              <a:rPr lang="es-AR" sz="3200" dirty="0" err="1"/>
              <a:t>implemented</a:t>
            </a:r>
            <a:r>
              <a:rPr lang="es-AR" sz="3200" dirty="0"/>
              <a:t>.</a:t>
            </a:r>
          </a:p>
          <a:p>
            <a:pPr algn="just"/>
            <a:r>
              <a:rPr lang="en-US" sz="3200" dirty="0"/>
              <a:t>Judicial presentations by the tobacco industry against the implementation of the minimum tax. </a:t>
            </a:r>
          </a:p>
          <a:p>
            <a:pPr algn="just"/>
            <a:r>
              <a:rPr lang="en-US" sz="3200" dirty="0"/>
              <a:t>Arguing the tax is not constitutional.</a:t>
            </a:r>
          </a:p>
          <a:p>
            <a:pPr algn="just"/>
            <a:r>
              <a:rPr lang="en-US" sz="3200" smtClean="0"/>
              <a:t>Tax burden </a:t>
            </a:r>
            <a:r>
              <a:rPr lang="en-US" sz="3200" dirty="0"/>
              <a:t>went from </a:t>
            </a:r>
            <a:r>
              <a:rPr lang="en-US" sz="3200" b="1" dirty="0">
                <a:solidFill>
                  <a:srgbClr val="C00000"/>
                </a:solidFill>
              </a:rPr>
              <a:t>79.7%</a:t>
            </a:r>
            <a:r>
              <a:rPr lang="en-US" sz="3200" dirty="0"/>
              <a:t> to </a:t>
            </a:r>
            <a:r>
              <a:rPr lang="en-US" sz="3200" b="1" dirty="0">
                <a:solidFill>
                  <a:srgbClr val="C00000"/>
                </a:solidFill>
              </a:rPr>
              <a:t>75.9%</a:t>
            </a:r>
          </a:p>
          <a:p>
            <a:pPr algn="just"/>
            <a:endParaRPr lang="en-US" sz="3600" dirty="0"/>
          </a:p>
        </p:txBody>
      </p:sp>
      <p:sp>
        <p:nvSpPr>
          <p:cNvPr id="4" name="Slide Number Placeholder 3"/>
          <p:cNvSpPr>
            <a:spLocks noGrp="1"/>
          </p:cNvSpPr>
          <p:nvPr>
            <p:ph type="sldNum" sz="quarter" idx="12"/>
          </p:nvPr>
        </p:nvSpPr>
        <p:spPr/>
        <p:txBody>
          <a:bodyPr/>
          <a:lstStyle/>
          <a:p>
            <a:fld id="{A948C0BD-E1AE-46F9-A1EF-D3EF3DC541D8}" type="slidenum">
              <a:rPr lang="en-US" smtClean="0"/>
              <a:t>7</a:t>
            </a:fld>
            <a:endParaRPr lang="en-US"/>
          </a:p>
        </p:txBody>
      </p:sp>
    </p:spTree>
    <p:extLst>
      <p:ext uri="{BB962C8B-B14F-4D97-AF65-F5344CB8AC3E}">
        <p14:creationId xmlns:p14="http://schemas.microsoft.com/office/powerpoint/2010/main" val="3277848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949" y="624110"/>
            <a:ext cx="10380372" cy="1280890"/>
          </a:xfrm>
        </p:spPr>
        <p:txBody>
          <a:bodyPr>
            <a:normAutofit fontScale="90000"/>
          </a:bodyPr>
          <a:lstStyle/>
          <a:p>
            <a:pPr algn="ctr"/>
            <a:r>
              <a:rPr lang="en-US" sz="4400" b="1" dirty="0" smtClean="0"/>
              <a:t>Demand </a:t>
            </a:r>
            <a:r>
              <a:rPr lang="en-US" sz="4400" b="1" dirty="0"/>
              <a:t>Side of Tobacco Tax </a:t>
            </a:r>
            <a:r>
              <a:rPr lang="en-US" sz="4400" b="1" dirty="0" smtClean="0"/>
              <a:t>Reforms </a:t>
            </a:r>
            <a:r>
              <a:rPr lang="en-US" sz="4000" b="1" dirty="0" smtClean="0"/>
              <a:t>Conclusion</a:t>
            </a:r>
            <a:endParaRPr lang="en-US" sz="4000" b="1" dirty="0"/>
          </a:p>
        </p:txBody>
      </p:sp>
      <p:sp>
        <p:nvSpPr>
          <p:cNvPr id="3" name="Content Placeholder 2"/>
          <p:cNvSpPr>
            <a:spLocks noGrp="1"/>
          </p:cNvSpPr>
          <p:nvPr>
            <p:ph idx="1"/>
          </p:nvPr>
        </p:nvSpPr>
        <p:spPr>
          <a:xfrm>
            <a:off x="1981199" y="2129310"/>
            <a:ext cx="9790091" cy="4800600"/>
          </a:xfrm>
        </p:spPr>
        <p:txBody>
          <a:bodyPr>
            <a:normAutofit/>
          </a:bodyPr>
          <a:lstStyle/>
          <a:p>
            <a:pPr algn="just"/>
            <a:r>
              <a:rPr lang="en-US" sz="3200" dirty="0"/>
              <a:t>Results of the two tax reforms studied suggest that increasing the rate of ad valorem excise taxes produces more immediate results on cigarette consumption and tax collection than the implementation of a reform that includes an specific tax.</a:t>
            </a:r>
          </a:p>
        </p:txBody>
      </p:sp>
      <p:sp>
        <p:nvSpPr>
          <p:cNvPr id="4" name="Slide Number Placeholder 3"/>
          <p:cNvSpPr>
            <a:spLocks noGrp="1"/>
          </p:cNvSpPr>
          <p:nvPr>
            <p:ph type="sldNum" sz="quarter" idx="12"/>
          </p:nvPr>
        </p:nvSpPr>
        <p:spPr/>
        <p:txBody>
          <a:bodyPr/>
          <a:lstStyle/>
          <a:p>
            <a:fld id="{A948C0BD-E1AE-46F9-A1EF-D3EF3DC541D8}" type="slidenum">
              <a:rPr lang="en-US" smtClean="0"/>
              <a:t>8</a:t>
            </a:fld>
            <a:endParaRPr lang="en-US" dirty="0"/>
          </a:p>
        </p:txBody>
      </p:sp>
    </p:spTree>
    <p:extLst>
      <p:ext uri="{BB962C8B-B14F-4D97-AF65-F5344CB8AC3E}">
        <p14:creationId xmlns:p14="http://schemas.microsoft.com/office/powerpoint/2010/main" val="15895761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37446" y="365126"/>
            <a:ext cx="10515600" cy="995324"/>
          </a:xfrm>
        </p:spPr>
        <p:txBody>
          <a:bodyPr>
            <a:normAutofit/>
          </a:bodyPr>
          <a:lstStyle/>
          <a:p>
            <a:pPr algn="ctr"/>
            <a:r>
              <a:rPr lang="en-US" sz="4000" b="1" dirty="0" smtClean="0"/>
              <a:t>II. Supply </a:t>
            </a:r>
            <a:r>
              <a:rPr lang="en-US" sz="4000" b="1" dirty="0"/>
              <a:t>Side of Tobacco Tax Reforms</a:t>
            </a:r>
          </a:p>
        </p:txBody>
      </p:sp>
      <p:sp>
        <p:nvSpPr>
          <p:cNvPr id="3" name="Marcador de contenido 2"/>
          <p:cNvSpPr>
            <a:spLocks noGrp="1"/>
          </p:cNvSpPr>
          <p:nvPr>
            <p:ph idx="1"/>
          </p:nvPr>
        </p:nvSpPr>
        <p:spPr>
          <a:xfrm>
            <a:off x="605308" y="1538863"/>
            <a:ext cx="11482592" cy="5040351"/>
          </a:xfrm>
        </p:spPr>
        <p:txBody>
          <a:bodyPr>
            <a:noAutofit/>
          </a:bodyPr>
          <a:lstStyle/>
          <a:p>
            <a:pPr algn="just">
              <a:lnSpc>
                <a:spcPct val="110000"/>
              </a:lnSpc>
            </a:pPr>
            <a:r>
              <a:rPr lang="en-US" sz="2400" b="1" dirty="0" smtClean="0"/>
              <a:t>Premise: </a:t>
            </a:r>
            <a:r>
              <a:rPr lang="en-US" sz="2400" dirty="0"/>
              <a:t>beyond the need to advance in a more efficient fiscal initiative, it seems to be difficult to control tobacco consumption without a strategy for local supply</a:t>
            </a:r>
            <a:r>
              <a:rPr lang="en-US" sz="2400" dirty="0" smtClean="0"/>
              <a:t>.</a:t>
            </a:r>
          </a:p>
          <a:p>
            <a:pPr algn="just">
              <a:lnSpc>
                <a:spcPct val="110000"/>
              </a:lnSpc>
            </a:pPr>
            <a:r>
              <a:rPr lang="en-US" sz="2500" b="1" dirty="0" smtClean="0"/>
              <a:t>Why we must pay attention to the supply-side?</a:t>
            </a:r>
          </a:p>
          <a:p>
            <a:pPr lvl="1"/>
            <a:r>
              <a:rPr lang="en-US" sz="2400" dirty="0" smtClean="0"/>
              <a:t>Because if tobacco production is not reoriented, supply will continue </a:t>
            </a:r>
            <a:r>
              <a:rPr lang="en-US" sz="2400" dirty="0" smtClean="0">
                <a:solidFill>
                  <a:schemeClr val="tx1"/>
                </a:solidFill>
              </a:rPr>
              <a:t>to create</a:t>
            </a:r>
            <a:r>
              <a:rPr lang="en-US" sz="2400" dirty="0" smtClean="0">
                <a:solidFill>
                  <a:srgbClr val="FF0000"/>
                </a:solidFill>
              </a:rPr>
              <a:t> </a:t>
            </a:r>
            <a:r>
              <a:rPr lang="en-US" sz="2400" dirty="0" smtClean="0"/>
              <a:t>its own demand;</a:t>
            </a:r>
            <a:endParaRPr lang="en-US" sz="2000" dirty="0" smtClean="0"/>
          </a:p>
          <a:p>
            <a:pPr lvl="1"/>
            <a:r>
              <a:rPr lang="en-US" sz="2400" dirty="0" smtClean="0"/>
              <a:t>Because </a:t>
            </a:r>
            <a:r>
              <a:rPr lang="en-US" sz="2400" dirty="0"/>
              <a:t>consumption control measures could generate economic and social problems in tobacco producing provinces, which should be considered ex ante, reducing their dependency on tobacco´ activity;</a:t>
            </a:r>
          </a:p>
          <a:p>
            <a:pPr lvl="1"/>
            <a:r>
              <a:rPr lang="en-US" sz="2400" dirty="0" smtClean="0"/>
              <a:t>Due </a:t>
            </a:r>
            <a:r>
              <a:rPr lang="en-US" sz="2400" dirty="0"/>
              <a:t>to the Argentinean tax and federal organization structure, any change in the tax burden over tobacco needs the support of the representatives of producing </a:t>
            </a:r>
            <a:r>
              <a:rPr lang="en-US" sz="2400" dirty="0" smtClean="0"/>
              <a:t>provinces in the National Congress. </a:t>
            </a:r>
            <a:endParaRPr lang="en-US" sz="3200" b="1" dirty="0" smtClean="0"/>
          </a:p>
        </p:txBody>
      </p:sp>
    </p:spTree>
    <p:extLst>
      <p:ext uri="{BB962C8B-B14F-4D97-AF65-F5344CB8AC3E}">
        <p14:creationId xmlns:p14="http://schemas.microsoft.com/office/powerpoint/2010/main" val="14802106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8940" y="96071"/>
            <a:ext cx="11973059" cy="1152865"/>
          </a:xfrm>
        </p:spPr>
        <p:txBody>
          <a:bodyPr>
            <a:noAutofit/>
          </a:bodyPr>
          <a:lstStyle/>
          <a:p>
            <a:pPr algn="ctr"/>
            <a:r>
              <a:rPr lang="en-US" sz="3200" b="1" dirty="0" smtClean="0"/>
              <a:t>In Argentina exist a regime for demand control, which also incentives tobacco supply…</a:t>
            </a:r>
            <a:endParaRPr lang="en-US" sz="3200" b="1" dirty="0"/>
          </a:p>
        </p:txBody>
      </p:sp>
      <p:sp>
        <p:nvSpPr>
          <p:cNvPr id="3" name="Marcador de contenido 2"/>
          <p:cNvSpPr>
            <a:spLocks noGrp="1"/>
          </p:cNvSpPr>
          <p:nvPr>
            <p:ph idx="1"/>
          </p:nvPr>
        </p:nvSpPr>
        <p:spPr>
          <a:xfrm>
            <a:off x="862885" y="1337837"/>
            <a:ext cx="11088709" cy="4910563"/>
          </a:xfrm>
        </p:spPr>
        <p:txBody>
          <a:bodyPr>
            <a:noAutofit/>
          </a:bodyPr>
          <a:lstStyle/>
          <a:p>
            <a:pPr algn="just">
              <a:lnSpc>
                <a:spcPct val="110000"/>
              </a:lnSpc>
            </a:pPr>
            <a:r>
              <a:rPr lang="en-US" sz="2400" b="1" dirty="0" smtClean="0"/>
              <a:t>Tobacco Special Fund (FET) </a:t>
            </a:r>
            <a:r>
              <a:rPr lang="en-US" sz="2400" dirty="0" smtClean="0"/>
              <a:t>was created in 1972 to promote the activity in the </a:t>
            </a:r>
            <a:r>
              <a:rPr lang="en-US" sz="2400" dirty="0" smtClean="0">
                <a:solidFill>
                  <a:schemeClr val="tx1"/>
                </a:solidFill>
              </a:rPr>
              <a:t>northern region </a:t>
            </a:r>
            <a:r>
              <a:rPr lang="en-US" sz="2400" dirty="0" smtClean="0"/>
              <a:t>of the country; it is financed by 7% of the cigarettes price. </a:t>
            </a:r>
            <a:r>
              <a:rPr lang="en-US" sz="2400" dirty="0" smtClean="0">
                <a:solidFill>
                  <a:schemeClr val="tx1"/>
                </a:solidFill>
              </a:rPr>
              <a:t>It also </a:t>
            </a:r>
            <a:r>
              <a:rPr lang="en-US" sz="2400" dirty="0" smtClean="0"/>
              <a:t>holds 0,35% for </a:t>
            </a:r>
            <a:r>
              <a:rPr lang="en-US" sz="2400" dirty="0" smtClean="0">
                <a:solidFill>
                  <a:schemeClr val="tx1"/>
                </a:solidFill>
              </a:rPr>
              <a:t>union controlled</a:t>
            </a:r>
            <a:r>
              <a:rPr lang="en-US" sz="2400" dirty="0" smtClean="0"/>
              <a:t> health </a:t>
            </a:r>
            <a:r>
              <a:rPr lang="en-US" sz="2400" dirty="0" smtClean="0">
                <a:solidFill>
                  <a:schemeClr val="tx1"/>
                </a:solidFill>
              </a:rPr>
              <a:t>insurance</a:t>
            </a:r>
            <a:r>
              <a:rPr lang="en-US" sz="2400" dirty="0" smtClean="0"/>
              <a:t> agencies (“</a:t>
            </a:r>
            <a:r>
              <a:rPr lang="en-US" sz="2400" dirty="0" err="1" smtClean="0"/>
              <a:t>obras</a:t>
            </a:r>
            <a:r>
              <a:rPr lang="en-US" sz="2400" dirty="0" smtClean="0"/>
              <a:t> </a:t>
            </a:r>
            <a:r>
              <a:rPr lang="en-US" sz="2400" dirty="0" err="1" smtClean="0"/>
              <a:t>sociales</a:t>
            </a:r>
            <a:r>
              <a:rPr lang="en-US" sz="2400" dirty="0" smtClean="0"/>
              <a:t>”) and 1% for commercialization costs. </a:t>
            </a:r>
          </a:p>
          <a:p>
            <a:pPr algn="just">
              <a:lnSpc>
                <a:spcPct val="110000"/>
              </a:lnSpc>
            </a:pPr>
            <a:r>
              <a:rPr lang="en-US" sz="2400" b="1" dirty="0" smtClean="0"/>
              <a:t>Distribution: </a:t>
            </a:r>
            <a:r>
              <a:rPr lang="en-US" sz="2400" dirty="0" smtClean="0"/>
              <a:t>80% as an overprice for producers, 20% for investment plans </a:t>
            </a:r>
            <a:r>
              <a:rPr lang="en-US" sz="2400" dirty="0"/>
              <a:t>within</a:t>
            </a:r>
            <a:r>
              <a:rPr lang="en-US" sz="2400" dirty="0" smtClean="0"/>
              <a:t> the sector (including </a:t>
            </a:r>
            <a:r>
              <a:rPr lang="en-US" sz="2400" dirty="0"/>
              <a:t>reco</a:t>
            </a:r>
            <a:r>
              <a:rPr lang="en-US" sz="2400" dirty="0" smtClean="0"/>
              <a:t>nversion). Producer income: collection price + «FET price».</a:t>
            </a:r>
          </a:p>
          <a:p>
            <a:pPr algn="just">
              <a:lnSpc>
                <a:spcPct val="110000"/>
              </a:lnSpc>
            </a:pPr>
            <a:r>
              <a:rPr lang="en-US" sz="2400" b="1" dirty="0"/>
              <a:t>Accession to WTO </a:t>
            </a:r>
            <a:r>
              <a:rPr lang="en-US" sz="2400" b="1" dirty="0" smtClean="0"/>
              <a:t>(</a:t>
            </a:r>
            <a:r>
              <a:rPr lang="en-US" sz="2400" b="1" dirty="0"/>
              <a:t>1994):</a:t>
            </a:r>
            <a:r>
              <a:rPr lang="en-US" sz="2400" dirty="0"/>
              <a:t> limits the overprice to $ 75 M annually. The rest of the</a:t>
            </a:r>
            <a:r>
              <a:rPr lang="en-US" sz="2400" dirty="0" smtClean="0"/>
              <a:t> 80% is transferred through plans.</a:t>
            </a:r>
          </a:p>
          <a:p>
            <a:pPr algn="just">
              <a:lnSpc>
                <a:spcPct val="110000"/>
              </a:lnSpc>
            </a:pPr>
            <a:r>
              <a:rPr lang="en-US" sz="2400" dirty="0"/>
              <a:t>The </a:t>
            </a:r>
            <a:r>
              <a:rPr lang="en-US" sz="2400" b="1" dirty="0"/>
              <a:t>main actors</a:t>
            </a:r>
            <a:r>
              <a:rPr lang="en-US" sz="2400" dirty="0"/>
              <a:t> in FET distribution are Provincial Executing Agencies (“UEPs”), which represent large producers in each province.</a:t>
            </a:r>
          </a:p>
          <a:p>
            <a:pPr algn="just">
              <a:lnSpc>
                <a:spcPct val="120000"/>
              </a:lnSpc>
            </a:pPr>
            <a:endParaRPr lang="en-US" sz="2300" dirty="0"/>
          </a:p>
        </p:txBody>
      </p:sp>
    </p:spTree>
    <p:extLst>
      <p:ext uri="{BB962C8B-B14F-4D97-AF65-F5344CB8AC3E}">
        <p14:creationId xmlns:p14="http://schemas.microsoft.com/office/powerpoint/2010/main" val="2128416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70757" y="300414"/>
            <a:ext cx="11189934" cy="728286"/>
          </a:xfrm>
        </p:spPr>
        <p:txBody>
          <a:bodyPr>
            <a:noAutofit/>
          </a:bodyPr>
          <a:lstStyle/>
          <a:p>
            <a:pPr algn="ctr"/>
            <a:r>
              <a:rPr lang="en-US" sz="3200" b="1" dirty="0" smtClean="0"/>
              <a:t>…the existence of FET block any </a:t>
            </a:r>
            <a:r>
              <a:rPr lang="en-US" sz="3200" b="1" dirty="0"/>
              <a:t>recon</a:t>
            </a:r>
            <a:r>
              <a:rPr lang="en-US" sz="3200" b="1" dirty="0" smtClean="0"/>
              <a:t>version initiative</a:t>
            </a:r>
            <a:endParaRPr lang="en-US" sz="3200" b="1" dirty="0"/>
          </a:p>
        </p:txBody>
      </p:sp>
      <p:sp>
        <p:nvSpPr>
          <p:cNvPr id="3" name="Marcador de contenido 2"/>
          <p:cNvSpPr>
            <a:spLocks noGrp="1"/>
          </p:cNvSpPr>
          <p:nvPr>
            <p:ph idx="1"/>
          </p:nvPr>
        </p:nvSpPr>
        <p:spPr>
          <a:xfrm>
            <a:off x="1527718" y="1425502"/>
            <a:ext cx="9932290" cy="4772098"/>
          </a:xfrm>
        </p:spPr>
        <p:txBody>
          <a:bodyPr>
            <a:noAutofit/>
          </a:bodyPr>
          <a:lstStyle/>
          <a:p>
            <a:pPr algn="just">
              <a:lnSpc>
                <a:spcPct val="120000"/>
              </a:lnSpc>
            </a:pPr>
            <a:r>
              <a:rPr lang="en-US" sz="2800" dirty="0"/>
              <a:t>Avoids t</a:t>
            </a:r>
            <a:r>
              <a:rPr lang="en-US" sz="2800" dirty="0" smtClean="0"/>
              <a:t>hat market incentives (prices) work for farmers;</a:t>
            </a:r>
          </a:p>
          <a:p>
            <a:pPr algn="just">
              <a:lnSpc>
                <a:spcPct val="120000"/>
              </a:lnSpc>
            </a:pPr>
            <a:r>
              <a:rPr lang="en-US" sz="2800" dirty="0" smtClean="0"/>
              <a:t>Only tobacco farmers can receive the benefits;</a:t>
            </a:r>
          </a:p>
          <a:p>
            <a:pPr algn="just">
              <a:lnSpc>
                <a:spcPct val="120000"/>
              </a:lnSpc>
            </a:pPr>
            <a:r>
              <a:rPr lang="en-US" sz="2800" dirty="0" smtClean="0"/>
              <a:t>Is managed by stakeholders interested in </a:t>
            </a:r>
            <a:r>
              <a:rPr lang="en-US" sz="2800" i="1" dirty="0" err="1" smtClean="0"/>
              <a:t>statu</a:t>
            </a:r>
            <a:r>
              <a:rPr lang="en-US" sz="2800" i="1" strike="sngStrike" dirty="0"/>
              <a:t>-</a:t>
            </a:r>
            <a:r>
              <a:rPr lang="en-US" sz="2800" i="1" dirty="0" smtClean="0"/>
              <a:t>quo</a:t>
            </a:r>
            <a:r>
              <a:rPr lang="en-US" sz="2800" dirty="0" smtClean="0"/>
              <a:t>;</a:t>
            </a:r>
          </a:p>
          <a:p>
            <a:pPr algn="just">
              <a:lnSpc>
                <a:spcPct val="120000"/>
              </a:lnSpc>
            </a:pPr>
            <a:r>
              <a:rPr lang="en-US" sz="2800" dirty="0"/>
              <a:t>Gives the tobacco sector a cohesion and a dynamics which </a:t>
            </a:r>
            <a:r>
              <a:rPr lang="en-US" sz="2800" dirty="0" smtClean="0"/>
              <a:t>does not </a:t>
            </a:r>
            <a:r>
              <a:rPr lang="en-US" sz="2800" dirty="0"/>
              <a:t>exist in any other alternative crop;</a:t>
            </a:r>
          </a:p>
          <a:p>
            <a:pPr algn="just">
              <a:lnSpc>
                <a:spcPct val="120000"/>
              </a:lnSpc>
            </a:pPr>
            <a:r>
              <a:rPr lang="en-US" sz="2800" dirty="0"/>
              <a:t>Fails in taking advantage of the funds available for reconversion plans </a:t>
            </a:r>
            <a:r>
              <a:rPr lang="en-US" sz="2800" dirty="0" smtClean="0"/>
              <a:t>due to limited technical capacities </a:t>
            </a:r>
            <a:endParaRPr lang="en-US" sz="2800" dirty="0">
              <a:solidFill>
                <a:schemeClr val="tx1"/>
              </a:solidFill>
            </a:endParaRPr>
          </a:p>
        </p:txBody>
      </p:sp>
    </p:spTree>
    <p:extLst>
      <p:ext uri="{BB962C8B-B14F-4D97-AF65-F5344CB8AC3E}">
        <p14:creationId xmlns:p14="http://schemas.microsoft.com/office/powerpoint/2010/main" val="2122280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1586" y="267629"/>
            <a:ext cx="10515600" cy="758283"/>
          </a:xfrm>
        </p:spPr>
        <p:txBody>
          <a:bodyPr>
            <a:normAutofit/>
          </a:bodyPr>
          <a:lstStyle/>
          <a:p>
            <a:pPr algn="ctr"/>
            <a:r>
              <a:rPr lang="mr-IN" sz="3200" b="1" dirty="0" smtClean="0"/>
              <a:t>…</a:t>
            </a:r>
            <a:r>
              <a:rPr lang="es-ES_tradnl" sz="3200" b="1" dirty="0" smtClean="0">
                <a:solidFill>
                  <a:schemeClr val="tx1"/>
                </a:solidFill>
              </a:rPr>
              <a:t>and FET </a:t>
            </a:r>
            <a:r>
              <a:rPr lang="es-ES_tradnl" sz="3200" b="1" dirty="0" err="1" smtClean="0">
                <a:solidFill>
                  <a:schemeClr val="tx1"/>
                </a:solidFill>
              </a:rPr>
              <a:t>benefits</a:t>
            </a:r>
            <a:r>
              <a:rPr lang="es-ES_tradnl" sz="3200" b="1" dirty="0" smtClean="0">
                <a:solidFill>
                  <a:schemeClr val="tx1"/>
                </a:solidFill>
              </a:rPr>
              <a:t> </a:t>
            </a:r>
            <a:r>
              <a:rPr lang="es-ES_tradnl" sz="3200" b="1" dirty="0" err="1" smtClean="0">
                <a:solidFill>
                  <a:schemeClr val="tx1"/>
                </a:solidFill>
              </a:rPr>
              <a:t>large</a:t>
            </a:r>
            <a:r>
              <a:rPr lang="es-ES_tradnl" sz="3200" b="1" dirty="0" smtClean="0">
                <a:solidFill>
                  <a:schemeClr val="tx1"/>
                </a:solidFill>
              </a:rPr>
              <a:t> </a:t>
            </a:r>
            <a:r>
              <a:rPr lang="es-ES_tradnl" sz="3200" b="1" dirty="0" err="1" smtClean="0">
                <a:solidFill>
                  <a:schemeClr val="tx1"/>
                </a:solidFill>
              </a:rPr>
              <a:t>producers</a:t>
            </a:r>
            <a:endParaRPr lang="es-ES_tradnl" sz="3200" b="1" dirty="0">
              <a:solidFill>
                <a:schemeClr val="tx1"/>
              </a:solidFill>
            </a:endParaRPr>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657" y="1285240"/>
            <a:ext cx="11576957" cy="5244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46633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37446" y="149683"/>
            <a:ext cx="10515600" cy="1122186"/>
          </a:xfrm>
        </p:spPr>
        <p:txBody>
          <a:bodyPr>
            <a:normAutofit/>
          </a:bodyPr>
          <a:lstStyle/>
          <a:p>
            <a:pPr algn="ctr"/>
            <a:r>
              <a:rPr lang="en-US" sz="3200" b="1" dirty="0" smtClean="0"/>
              <a:t>… FET </a:t>
            </a:r>
            <a:r>
              <a:rPr lang="en-US" sz="3200" b="1" dirty="0" smtClean="0">
                <a:solidFill>
                  <a:schemeClr val="tx1"/>
                </a:solidFill>
              </a:rPr>
              <a:t>resources </a:t>
            </a:r>
            <a:r>
              <a:rPr lang="en-US" sz="3200" b="1" dirty="0" smtClean="0"/>
              <a:t>are relevant and strengthen the economic policy challenges</a:t>
            </a:r>
            <a:endParaRPr lang="en-US" sz="3200" b="1" dirty="0"/>
          </a:p>
        </p:txBody>
      </p:sp>
      <p:sp>
        <p:nvSpPr>
          <p:cNvPr id="3" name="Content Placeholder 2"/>
          <p:cNvSpPr>
            <a:spLocks noGrp="1"/>
          </p:cNvSpPr>
          <p:nvPr>
            <p:ph idx="1"/>
          </p:nvPr>
        </p:nvSpPr>
        <p:spPr/>
        <p:txBody>
          <a:bodyPr/>
          <a:lstStyle/>
          <a:p>
            <a:endParaRPr lang="en-US" dirty="0"/>
          </a:p>
        </p:txBody>
      </p:sp>
      <p:pic>
        <p:nvPicPr>
          <p:cNvPr id="7" name="Imagen3"/>
          <p:cNvPicPr/>
          <p:nvPr/>
        </p:nvPicPr>
        <p:blipFill>
          <a:blip r:embed="rId2"/>
          <a:stretch>
            <a:fillRect/>
          </a:stretch>
        </p:blipFill>
        <p:spPr bwMode="auto">
          <a:xfrm>
            <a:off x="153546" y="1790163"/>
            <a:ext cx="6341700" cy="3825026"/>
          </a:xfrm>
          <a:prstGeom prst="rect">
            <a:avLst/>
          </a:prstGeom>
        </p:spPr>
      </p:pic>
      <p:sp>
        <p:nvSpPr>
          <p:cNvPr id="5" name="Rectángulo 4"/>
          <p:cNvSpPr/>
          <p:nvPr/>
        </p:nvSpPr>
        <p:spPr>
          <a:xfrm>
            <a:off x="5859887" y="6132373"/>
            <a:ext cx="5948403" cy="276999"/>
          </a:xfrm>
          <a:prstGeom prst="rect">
            <a:avLst/>
          </a:prstGeom>
        </p:spPr>
        <p:txBody>
          <a:bodyPr wrap="square">
            <a:spAutoFit/>
          </a:bodyPr>
          <a:lstStyle/>
          <a:p>
            <a:pPr algn="just"/>
            <a:r>
              <a:rPr lang="en-US" sz="1200" dirty="0" smtClean="0"/>
              <a:t>Source: own elaboration based on Ministry of Agriculture.</a:t>
            </a:r>
            <a:endParaRPr lang="en-US" sz="1200" dirty="0"/>
          </a:p>
        </p:txBody>
      </p:sp>
      <p:graphicFrame>
        <p:nvGraphicFramePr>
          <p:cNvPr id="10" name="Gráfico 9"/>
          <p:cNvGraphicFramePr/>
          <p:nvPr>
            <p:extLst>
              <p:ext uri="{D42A27DB-BD31-4B8C-83A1-F6EECF244321}">
                <p14:modId xmlns:p14="http://schemas.microsoft.com/office/powerpoint/2010/main" val="4024382612"/>
              </p:ext>
            </p:extLst>
          </p:nvPr>
        </p:nvGraphicFramePr>
        <p:xfrm>
          <a:off x="6580721" y="1853910"/>
          <a:ext cx="5611279" cy="36771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07976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69719" y="278112"/>
            <a:ext cx="10330359" cy="1029988"/>
          </a:xfrm>
        </p:spPr>
        <p:txBody>
          <a:bodyPr>
            <a:noAutofit/>
          </a:bodyPr>
          <a:lstStyle/>
          <a:p>
            <a:pPr algn="ctr"/>
            <a:r>
              <a:rPr lang="en-US" sz="2400" b="1" dirty="0" smtClean="0"/>
              <a:t>…</a:t>
            </a:r>
            <a:r>
              <a:rPr lang="en-US" sz="2400" b="1" dirty="0" smtClean="0">
                <a:solidFill>
                  <a:schemeClr val="tx1"/>
                </a:solidFill>
              </a:rPr>
              <a:t>reconversion is technically possible but difficult because of the value chain configuration and the role of tobacco companies</a:t>
            </a:r>
            <a:endParaRPr lang="en-US" sz="2400" b="1" dirty="0">
              <a:solidFill>
                <a:schemeClr val="tx1"/>
              </a:solidFill>
            </a:endParaRPr>
          </a:p>
        </p:txBody>
      </p:sp>
      <p:sp>
        <p:nvSpPr>
          <p:cNvPr id="3" name="Marcador de contenido 2"/>
          <p:cNvSpPr>
            <a:spLocks noGrp="1"/>
          </p:cNvSpPr>
          <p:nvPr>
            <p:ph idx="1"/>
          </p:nvPr>
        </p:nvSpPr>
        <p:spPr>
          <a:xfrm>
            <a:off x="1170877" y="1482802"/>
            <a:ext cx="10819353" cy="4752898"/>
          </a:xfrm>
        </p:spPr>
        <p:txBody>
          <a:bodyPr>
            <a:noAutofit/>
          </a:bodyPr>
          <a:lstStyle/>
          <a:p>
            <a:pPr algn="just">
              <a:lnSpc>
                <a:spcPct val="120000"/>
              </a:lnSpc>
            </a:pPr>
            <a:r>
              <a:rPr lang="en-US" sz="2400" dirty="0" smtClean="0"/>
              <a:t>International and national experience shows that crop </a:t>
            </a:r>
            <a:r>
              <a:rPr lang="en-US" sz="2400" dirty="0"/>
              <a:t>reconversio</a:t>
            </a:r>
            <a:r>
              <a:rPr lang="en-US" sz="2400" dirty="0" smtClean="0"/>
              <a:t>n is possible, but it faces several difficulties:</a:t>
            </a:r>
          </a:p>
          <a:p>
            <a:pPr lvl="1" algn="just">
              <a:lnSpc>
                <a:spcPct val="120000"/>
              </a:lnSpc>
            </a:pPr>
            <a:r>
              <a:rPr lang="en-US" sz="2400" i="1" dirty="0" smtClean="0"/>
              <a:t>The existence of an </a:t>
            </a:r>
            <a:r>
              <a:rPr lang="en-US" sz="2400" i="1" dirty="0"/>
              <a:t>integrated tobacco </a:t>
            </a:r>
            <a:r>
              <a:rPr lang="en-US" sz="2400" i="1" dirty="0" smtClean="0"/>
              <a:t>production system</a:t>
            </a:r>
            <a:r>
              <a:rPr lang="en-US" sz="2400" i="1" strike="sngStrike" dirty="0" smtClean="0"/>
              <a:t> </a:t>
            </a:r>
            <a:r>
              <a:rPr lang="en-US" sz="2400" i="1" dirty="0" smtClean="0"/>
              <a:t>(contract farming, logistic and distribution, etc.)</a:t>
            </a:r>
            <a:endParaRPr lang="en-US" sz="2400" dirty="0" smtClean="0"/>
          </a:p>
          <a:p>
            <a:pPr lvl="1" algn="just">
              <a:lnSpc>
                <a:spcPct val="120000"/>
              </a:lnSpc>
            </a:pPr>
            <a:r>
              <a:rPr lang="en-US" sz="2400" i="1" dirty="0" smtClean="0"/>
              <a:t>Tobacco and alternatives crops: “the profit</a:t>
            </a:r>
            <a:r>
              <a:rPr lang="en-US" sz="2400" i="1" dirty="0"/>
              <a:t>ability</a:t>
            </a:r>
            <a:r>
              <a:rPr lang="en-US" sz="2400" i="1" dirty="0" smtClean="0"/>
              <a:t> issue”.</a:t>
            </a:r>
          </a:p>
          <a:p>
            <a:pPr lvl="1" algn="just">
              <a:lnSpc>
                <a:spcPct val="120000"/>
              </a:lnSpc>
            </a:pPr>
            <a:r>
              <a:rPr lang="en-US" sz="2400" i="1" dirty="0" smtClean="0"/>
              <a:t>Economic policy problems carried out </a:t>
            </a:r>
            <a:r>
              <a:rPr lang="en-US" sz="2400" i="1" dirty="0"/>
              <a:t>through public </a:t>
            </a:r>
            <a:r>
              <a:rPr lang="en-US" sz="2400" i="1" dirty="0" smtClean="0"/>
              <a:t>support to the tobacco sector.</a:t>
            </a:r>
            <a:endParaRPr lang="en-US" sz="2400" dirty="0" smtClean="0"/>
          </a:p>
          <a:p>
            <a:pPr algn="just">
              <a:lnSpc>
                <a:spcPct val="120000"/>
              </a:lnSpc>
            </a:pPr>
            <a:endParaRPr lang="en-US" sz="1200" dirty="0" smtClean="0"/>
          </a:p>
          <a:p>
            <a:pPr algn="just">
              <a:lnSpc>
                <a:spcPct val="120000"/>
              </a:lnSpc>
            </a:pPr>
            <a:r>
              <a:rPr lang="en-US" sz="2400" dirty="0" smtClean="0"/>
              <a:t>In Argentina, these challenges are more complex </a:t>
            </a:r>
            <a:r>
              <a:rPr lang="en-US" sz="2400" dirty="0"/>
              <a:t>because of the  </a:t>
            </a:r>
            <a:r>
              <a:rPr lang="en-US" sz="2400" dirty="0" smtClean="0"/>
              <a:t>FET.</a:t>
            </a:r>
            <a:endParaRPr lang="en-US" sz="2400" dirty="0"/>
          </a:p>
        </p:txBody>
      </p:sp>
    </p:spTree>
    <p:extLst>
      <p:ext uri="{BB962C8B-B14F-4D97-AF65-F5344CB8AC3E}">
        <p14:creationId xmlns:p14="http://schemas.microsoft.com/office/powerpoint/2010/main" val="17574943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41085" y="5919"/>
            <a:ext cx="9646870" cy="844086"/>
          </a:xfrm>
        </p:spPr>
        <p:txBody>
          <a:bodyPr>
            <a:normAutofit fontScale="90000"/>
          </a:bodyPr>
          <a:lstStyle/>
          <a:p>
            <a:pPr algn="ctr"/>
            <a:r>
              <a:rPr lang="en-US" sz="4400" b="1" dirty="0" smtClean="0"/>
              <a:t>Supply </a:t>
            </a:r>
            <a:r>
              <a:rPr lang="en-US" sz="4400" b="1" dirty="0"/>
              <a:t>Side of Tobacco Tax </a:t>
            </a:r>
            <a:r>
              <a:rPr lang="en-US" sz="4400" b="1" dirty="0" smtClean="0"/>
              <a:t>Reforms </a:t>
            </a:r>
            <a:r>
              <a:rPr lang="en-US" sz="4000" b="1" dirty="0" smtClean="0"/>
              <a:t>Conclusions</a:t>
            </a:r>
            <a:endParaRPr lang="en-US" sz="4000" b="1" dirty="0"/>
          </a:p>
        </p:txBody>
      </p:sp>
      <p:sp>
        <p:nvSpPr>
          <p:cNvPr id="3" name="Marcador de contenido 2"/>
          <p:cNvSpPr>
            <a:spLocks noGrp="1"/>
          </p:cNvSpPr>
          <p:nvPr>
            <p:ph idx="1"/>
          </p:nvPr>
        </p:nvSpPr>
        <p:spPr>
          <a:xfrm>
            <a:off x="965915" y="1725775"/>
            <a:ext cx="11114468" cy="4700608"/>
          </a:xfrm>
        </p:spPr>
        <p:txBody>
          <a:bodyPr>
            <a:noAutofit/>
          </a:bodyPr>
          <a:lstStyle/>
          <a:p>
            <a:pPr algn="just">
              <a:lnSpc>
                <a:spcPct val="108000"/>
              </a:lnSpc>
              <a:spcBef>
                <a:spcPts val="600"/>
              </a:spcBef>
              <a:spcAft>
                <a:spcPts val="600"/>
              </a:spcAft>
            </a:pPr>
            <a:r>
              <a:rPr lang="en-US" sz="2400" dirty="0" smtClean="0"/>
              <a:t>In Argentina</a:t>
            </a:r>
            <a:r>
              <a:rPr lang="en-US" sz="2400" dirty="0" smtClean="0">
                <a:solidFill>
                  <a:srgbClr val="FF0000"/>
                </a:solidFill>
              </a:rPr>
              <a:t>,</a:t>
            </a:r>
            <a:r>
              <a:rPr lang="en-US" sz="2400" dirty="0" smtClean="0"/>
              <a:t> </a:t>
            </a:r>
            <a:r>
              <a:rPr lang="en-US" sz="2400" dirty="0"/>
              <a:t>tobacco related public policies merges measures to promote supply, with demand control mechanisms</a:t>
            </a:r>
            <a:r>
              <a:rPr lang="en-US" sz="2400" dirty="0" smtClean="0"/>
              <a:t>;</a:t>
            </a:r>
          </a:p>
          <a:p>
            <a:pPr>
              <a:lnSpc>
                <a:spcPct val="108000"/>
              </a:lnSpc>
              <a:spcBef>
                <a:spcPts val="600"/>
              </a:spcBef>
              <a:spcAft>
                <a:spcPts val="600"/>
              </a:spcAft>
            </a:pPr>
            <a:r>
              <a:rPr lang="en-US" sz="2400" dirty="0" smtClean="0"/>
              <a:t>Beyond the advantages </a:t>
            </a:r>
            <a:r>
              <a:rPr lang="en-US" sz="2400" dirty="0"/>
              <a:t>of the tobacco value chain</a:t>
            </a:r>
            <a:r>
              <a:rPr lang="en-US" sz="2400" dirty="0" smtClean="0"/>
              <a:t>, the main characteristic of this production is the “FET” benefits, which give toba</a:t>
            </a:r>
            <a:r>
              <a:rPr lang="en-US" sz="2400" dirty="0"/>
              <a:t>cco</a:t>
            </a:r>
            <a:r>
              <a:rPr lang="en-US" sz="2400" dirty="0" smtClean="0"/>
              <a:t> a spurious competitiveness;</a:t>
            </a:r>
          </a:p>
          <a:p>
            <a:pPr algn="just">
              <a:lnSpc>
                <a:spcPct val="108000"/>
              </a:lnSpc>
              <a:spcBef>
                <a:spcPts val="600"/>
              </a:spcBef>
              <a:spcAft>
                <a:spcPts val="600"/>
              </a:spcAft>
            </a:pPr>
            <a:r>
              <a:rPr lang="en-US" sz="2400" dirty="0" smtClean="0"/>
              <a:t>The “FET” generate a powerful coalition that blocks any </a:t>
            </a:r>
            <a:r>
              <a:rPr lang="en-US" sz="2400" dirty="0"/>
              <a:t>change in </a:t>
            </a:r>
            <a:r>
              <a:rPr lang="en-US" sz="2400" i="1" dirty="0" err="1" smtClean="0"/>
              <a:t>statu</a:t>
            </a:r>
            <a:r>
              <a:rPr lang="en-US" sz="2400" i="1" dirty="0" smtClean="0"/>
              <a:t> quo</a:t>
            </a:r>
            <a:r>
              <a:rPr lang="en-US" sz="2400" dirty="0" smtClean="0"/>
              <a:t>. While tobacco exports reac</a:t>
            </a:r>
            <a:r>
              <a:rPr lang="en-US" sz="2400" dirty="0"/>
              <a:t>hed</a:t>
            </a:r>
            <a:r>
              <a:rPr lang="en-US" sz="2400" dirty="0" smtClean="0"/>
              <a:t> an average of $ 317 millions in the last decade, FET has collected an average of $ 380 in the same period;</a:t>
            </a:r>
          </a:p>
          <a:p>
            <a:pPr algn="just">
              <a:lnSpc>
                <a:spcPct val="108000"/>
              </a:lnSpc>
              <a:spcBef>
                <a:spcPts val="600"/>
              </a:spcBef>
              <a:spcAft>
                <a:spcPts val="600"/>
              </a:spcAft>
            </a:pPr>
            <a:r>
              <a:rPr lang="en-US" sz="2400" dirty="0" smtClean="0"/>
              <a:t>Far </a:t>
            </a:r>
            <a:r>
              <a:rPr lang="en-US" sz="2400" dirty="0"/>
              <a:t>from</a:t>
            </a:r>
            <a:r>
              <a:rPr lang="en-US" sz="2400" dirty="0" smtClean="0"/>
              <a:t> ge</a:t>
            </a:r>
            <a:r>
              <a:rPr lang="en-US" sz="2400" dirty="0"/>
              <a:t>nerating </a:t>
            </a:r>
            <a:r>
              <a:rPr lang="en-US" sz="2400" dirty="0" smtClean="0"/>
              <a:t>crop diversification, the “FET” has been u</a:t>
            </a:r>
            <a:r>
              <a:rPr lang="en-US" sz="2400" dirty="0"/>
              <a:t>sed </a:t>
            </a:r>
            <a:r>
              <a:rPr lang="en-US" sz="2400" dirty="0" smtClean="0"/>
              <a:t>to expand and consolidate tobacco production.</a:t>
            </a:r>
          </a:p>
          <a:p>
            <a:pPr marL="0" indent="0" algn="just">
              <a:lnSpc>
                <a:spcPct val="108000"/>
              </a:lnSpc>
              <a:spcBef>
                <a:spcPts val="600"/>
              </a:spcBef>
              <a:spcAft>
                <a:spcPts val="600"/>
              </a:spcAft>
              <a:buNone/>
            </a:pPr>
            <a:endParaRPr lang="en-US" sz="2200" dirty="0" smtClean="0"/>
          </a:p>
          <a:p>
            <a:pPr marL="0" indent="0" algn="just">
              <a:lnSpc>
                <a:spcPct val="108000"/>
              </a:lnSpc>
              <a:spcBef>
                <a:spcPts val="600"/>
              </a:spcBef>
              <a:spcAft>
                <a:spcPts val="600"/>
              </a:spcAft>
              <a:buNone/>
            </a:pPr>
            <a:endParaRPr lang="en-US" sz="2200" dirty="0" smtClean="0"/>
          </a:p>
        </p:txBody>
      </p:sp>
    </p:spTree>
    <p:extLst>
      <p:ext uri="{BB962C8B-B14F-4D97-AF65-F5344CB8AC3E}">
        <p14:creationId xmlns:p14="http://schemas.microsoft.com/office/powerpoint/2010/main" val="38918593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87133" y="18798"/>
            <a:ext cx="9929612" cy="844086"/>
          </a:xfrm>
        </p:spPr>
        <p:txBody>
          <a:bodyPr>
            <a:normAutofit fontScale="90000"/>
          </a:bodyPr>
          <a:lstStyle/>
          <a:p>
            <a:pPr algn="ctr"/>
            <a:r>
              <a:rPr lang="en-US" b="1" dirty="0" smtClean="0"/>
              <a:t>Supply </a:t>
            </a:r>
            <a:r>
              <a:rPr lang="en-US" b="1" dirty="0"/>
              <a:t>Side of Tobacco Tax </a:t>
            </a:r>
            <a:r>
              <a:rPr lang="en-US" b="1" dirty="0" smtClean="0"/>
              <a:t>Reforms. Conclusions</a:t>
            </a:r>
            <a:endParaRPr lang="en-US" b="1" dirty="0"/>
          </a:p>
        </p:txBody>
      </p:sp>
      <p:sp>
        <p:nvSpPr>
          <p:cNvPr id="3" name="Marcador de contenido 2"/>
          <p:cNvSpPr>
            <a:spLocks noGrp="1"/>
          </p:cNvSpPr>
          <p:nvPr>
            <p:ph idx="1"/>
          </p:nvPr>
        </p:nvSpPr>
        <p:spPr>
          <a:xfrm>
            <a:off x="1094704" y="784534"/>
            <a:ext cx="10985679" cy="5538634"/>
          </a:xfrm>
        </p:spPr>
        <p:txBody>
          <a:bodyPr>
            <a:noAutofit/>
          </a:bodyPr>
          <a:lstStyle/>
          <a:p>
            <a:pPr algn="just">
              <a:lnSpc>
                <a:spcPct val="108000"/>
              </a:lnSpc>
              <a:spcBef>
                <a:spcPts val="600"/>
              </a:spcBef>
              <a:spcAft>
                <a:spcPts val="600"/>
              </a:spcAft>
            </a:pPr>
            <a:r>
              <a:rPr lang="en-US" sz="2200" dirty="0" smtClean="0"/>
              <a:t>“</a:t>
            </a:r>
            <a:r>
              <a:rPr lang="en-US" sz="2400" dirty="0" smtClean="0"/>
              <a:t>FET</a:t>
            </a:r>
            <a:r>
              <a:rPr lang="en-US" sz="2400" dirty="0"/>
              <a:t>” coalition </a:t>
            </a:r>
            <a:r>
              <a:rPr lang="en-US" sz="2400" dirty="0" smtClean="0"/>
              <a:t>impose a huge </a:t>
            </a:r>
            <a:r>
              <a:rPr lang="en-US" sz="2400" dirty="0"/>
              <a:t>restriction for crop reconversion</a:t>
            </a:r>
            <a:r>
              <a:rPr lang="en-US" sz="2400" dirty="0" smtClean="0"/>
              <a:t>. However, some actions could moderate the “FET” impact:</a:t>
            </a:r>
          </a:p>
          <a:p>
            <a:pPr lvl="1" algn="just">
              <a:lnSpc>
                <a:spcPct val="108000"/>
              </a:lnSpc>
              <a:spcBef>
                <a:spcPts val="600"/>
              </a:spcBef>
              <a:spcAft>
                <a:spcPts val="600"/>
              </a:spcAft>
            </a:pPr>
            <a:r>
              <a:rPr lang="en-US" sz="2300" dirty="0" smtClean="0"/>
              <a:t>Improve the use of the 20% fund, which </a:t>
            </a:r>
            <a:r>
              <a:rPr lang="en-US" sz="2300" dirty="0"/>
              <a:t>mainly benefits </a:t>
            </a:r>
            <a:r>
              <a:rPr lang="en-US" sz="2300" dirty="0" smtClean="0"/>
              <a:t>small farmers;</a:t>
            </a:r>
          </a:p>
          <a:p>
            <a:pPr lvl="1" algn="just">
              <a:lnSpc>
                <a:spcPct val="108000"/>
              </a:lnSpc>
              <a:spcBef>
                <a:spcPts val="600"/>
              </a:spcBef>
              <a:spcAft>
                <a:spcPts val="600"/>
              </a:spcAft>
            </a:pPr>
            <a:r>
              <a:rPr lang="en-US" sz="2300" dirty="0" smtClean="0"/>
              <a:t>Prioritize diversification projects;</a:t>
            </a:r>
          </a:p>
          <a:p>
            <a:pPr lvl="1" algn="just">
              <a:lnSpc>
                <a:spcPct val="108000"/>
              </a:lnSpc>
              <a:spcBef>
                <a:spcPts val="600"/>
              </a:spcBef>
              <a:spcAft>
                <a:spcPts val="600"/>
              </a:spcAft>
            </a:pPr>
            <a:r>
              <a:rPr lang="en-US" sz="2300" dirty="0" smtClean="0"/>
              <a:t>Allow farmers to receive “FET” benefits for a period of 3 to 5 years even tough they no longer produce tobacco;</a:t>
            </a:r>
          </a:p>
          <a:p>
            <a:pPr algn="just">
              <a:lnSpc>
                <a:spcPct val="108000"/>
              </a:lnSpc>
              <a:spcBef>
                <a:spcPts val="600"/>
              </a:spcBef>
              <a:spcAft>
                <a:spcPts val="600"/>
              </a:spcAft>
            </a:pPr>
            <a:r>
              <a:rPr lang="en-US" sz="2400" dirty="0"/>
              <a:t>And s</a:t>
            </a:r>
            <a:r>
              <a:rPr lang="en-US" sz="2400" dirty="0" smtClean="0"/>
              <a:t>ome more ambitious actions for the long-term:</a:t>
            </a:r>
          </a:p>
          <a:p>
            <a:pPr lvl="1" algn="just">
              <a:lnSpc>
                <a:spcPct val="108000"/>
              </a:lnSpc>
              <a:spcBef>
                <a:spcPts val="600"/>
              </a:spcBef>
              <a:spcAft>
                <a:spcPts val="600"/>
              </a:spcAft>
            </a:pPr>
            <a:r>
              <a:rPr lang="en-US" sz="2300" dirty="0"/>
              <a:t>Implement integral regional development </a:t>
            </a:r>
            <a:r>
              <a:rPr lang="en-US" sz="2300" dirty="0" smtClean="0"/>
              <a:t>programs which include </a:t>
            </a:r>
            <a:r>
              <a:rPr lang="en-US" sz="2300" dirty="0"/>
              <a:t>recon</a:t>
            </a:r>
            <a:r>
              <a:rPr lang="en-US" sz="2300" dirty="0" smtClean="0"/>
              <a:t>version of tobacco areas;</a:t>
            </a:r>
          </a:p>
          <a:p>
            <a:pPr lvl="1" algn="just">
              <a:lnSpc>
                <a:spcPct val="108000"/>
              </a:lnSpc>
              <a:spcBef>
                <a:spcPts val="600"/>
              </a:spcBef>
              <a:spcAft>
                <a:spcPts val="600"/>
              </a:spcAft>
            </a:pPr>
            <a:r>
              <a:rPr lang="en-US" sz="2300" dirty="0" smtClean="0"/>
              <a:t>Develop </a:t>
            </a:r>
            <a:r>
              <a:rPr lang="en-US" sz="2300" dirty="0"/>
              <a:t>an awareness campaign towards producers on the falling trend in tobacco consumption </a:t>
            </a:r>
            <a:r>
              <a:rPr lang="en-US" sz="2300" dirty="0" smtClean="0"/>
              <a:t>worldwide;</a:t>
            </a:r>
          </a:p>
          <a:p>
            <a:pPr lvl="1" algn="just">
              <a:lnSpc>
                <a:spcPct val="108000"/>
              </a:lnSpc>
              <a:spcBef>
                <a:spcPts val="600"/>
              </a:spcBef>
              <a:spcAft>
                <a:spcPts val="600"/>
              </a:spcAft>
            </a:pPr>
            <a:r>
              <a:rPr lang="en-US" sz="2300" dirty="0" smtClean="0"/>
              <a:t>Introduce an export tax for tobacco, to compensate the benefits received by traders through “FET”.  </a:t>
            </a:r>
          </a:p>
          <a:p>
            <a:pPr lvl="1" algn="just">
              <a:lnSpc>
                <a:spcPct val="108000"/>
              </a:lnSpc>
              <a:spcBef>
                <a:spcPts val="600"/>
              </a:spcBef>
              <a:spcAft>
                <a:spcPts val="600"/>
              </a:spcAft>
            </a:pPr>
            <a:endParaRPr lang="en-US" sz="2000" dirty="0" smtClean="0"/>
          </a:p>
          <a:p>
            <a:pPr marL="457200" lvl="1" indent="0" algn="just">
              <a:lnSpc>
                <a:spcPct val="108000"/>
              </a:lnSpc>
              <a:spcBef>
                <a:spcPts val="600"/>
              </a:spcBef>
              <a:spcAft>
                <a:spcPts val="600"/>
              </a:spcAft>
              <a:buNone/>
            </a:pPr>
            <a:r>
              <a:rPr lang="en-US" sz="2000" dirty="0" smtClean="0"/>
              <a:t>  </a:t>
            </a:r>
          </a:p>
        </p:txBody>
      </p:sp>
    </p:spTree>
    <p:extLst>
      <p:ext uri="{BB962C8B-B14F-4D97-AF65-F5344CB8AC3E}">
        <p14:creationId xmlns:p14="http://schemas.microsoft.com/office/powerpoint/2010/main" val="7787241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 y="1657657"/>
            <a:ext cx="12191999" cy="3468421"/>
          </a:xfrm>
        </p:spPr>
        <p:txBody>
          <a:bodyPr>
            <a:noAutofit/>
          </a:bodyPr>
          <a:lstStyle/>
          <a:p>
            <a:pPr algn="ctr"/>
            <a:r>
              <a:rPr lang="en-US" sz="3200" dirty="0" smtClean="0">
                <a:solidFill>
                  <a:schemeClr val="tx1">
                    <a:lumMod val="75000"/>
                    <a:lumOff val="25000"/>
                  </a:schemeClr>
                </a:solidFill>
              </a:rPr>
              <a:t>Demand </a:t>
            </a:r>
            <a:r>
              <a:rPr lang="en-US" sz="3200" dirty="0">
                <a:solidFill>
                  <a:schemeClr val="tx1">
                    <a:lumMod val="75000"/>
                    <a:lumOff val="25000"/>
                  </a:schemeClr>
                </a:solidFill>
              </a:rPr>
              <a:t>and supply side of tobacco tax reforms: </a:t>
            </a:r>
            <a:endParaRPr lang="en-US" sz="3200" dirty="0" smtClean="0">
              <a:solidFill>
                <a:schemeClr val="tx1">
                  <a:lumMod val="75000"/>
                  <a:lumOff val="25000"/>
                </a:schemeClr>
              </a:solidFill>
            </a:endParaRPr>
          </a:p>
          <a:p>
            <a:pPr algn="ctr"/>
            <a:r>
              <a:rPr lang="en-US" sz="3200" dirty="0" smtClean="0">
                <a:solidFill>
                  <a:schemeClr val="tx1">
                    <a:lumMod val="75000"/>
                    <a:lumOff val="25000"/>
                  </a:schemeClr>
                </a:solidFill>
              </a:rPr>
              <a:t>Econometric </a:t>
            </a:r>
            <a:r>
              <a:rPr lang="en-US" sz="3200" dirty="0">
                <a:solidFill>
                  <a:schemeClr val="tx1">
                    <a:lumMod val="75000"/>
                    <a:lumOff val="25000"/>
                  </a:schemeClr>
                </a:solidFill>
              </a:rPr>
              <a:t>demand estimations and impact on the </a:t>
            </a:r>
            <a:endParaRPr lang="en-US" sz="3200" dirty="0" smtClean="0">
              <a:solidFill>
                <a:schemeClr val="tx1">
                  <a:lumMod val="75000"/>
                  <a:lumOff val="25000"/>
                </a:schemeClr>
              </a:solidFill>
            </a:endParaRPr>
          </a:p>
          <a:p>
            <a:pPr algn="ctr"/>
            <a:r>
              <a:rPr lang="en-US" sz="3200" dirty="0" smtClean="0">
                <a:solidFill>
                  <a:schemeClr val="tx1">
                    <a:lumMod val="75000"/>
                    <a:lumOff val="25000"/>
                  </a:schemeClr>
                </a:solidFill>
              </a:rPr>
              <a:t>supply </a:t>
            </a:r>
            <a:r>
              <a:rPr lang="en-US" sz="3200" dirty="0">
                <a:solidFill>
                  <a:schemeClr val="tx1">
                    <a:lumMod val="75000"/>
                    <a:lumOff val="25000"/>
                  </a:schemeClr>
                </a:solidFill>
              </a:rPr>
              <a:t>chain in </a:t>
            </a:r>
            <a:r>
              <a:rPr lang="en-US" sz="3200" dirty="0" smtClean="0">
                <a:solidFill>
                  <a:schemeClr val="tx1">
                    <a:lumMod val="75000"/>
                    <a:lumOff val="25000"/>
                  </a:schemeClr>
                </a:solidFill>
              </a:rPr>
              <a:t>Argentina</a:t>
            </a:r>
          </a:p>
          <a:p>
            <a:pPr algn="ctr"/>
            <a:endParaRPr lang="en-US" sz="1000" dirty="0" smtClean="0">
              <a:solidFill>
                <a:schemeClr val="tx1">
                  <a:lumMod val="75000"/>
                  <a:lumOff val="25000"/>
                </a:schemeClr>
              </a:solidFill>
            </a:endParaRPr>
          </a:p>
          <a:p>
            <a:pPr algn="ctr"/>
            <a:r>
              <a:rPr lang="en-US" sz="2400" dirty="0" smtClean="0">
                <a:solidFill>
                  <a:schemeClr val="tx1">
                    <a:lumMod val="75000"/>
                    <a:lumOff val="25000"/>
                  </a:schemeClr>
                </a:solidFill>
              </a:rPr>
              <a:t>Ricardo </a:t>
            </a:r>
            <a:r>
              <a:rPr lang="en-US" sz="2400" dirty="0" err="1">
                <a:solidFill>
                  <a:schemeClr val="tx1">
                    <a:lumMod val="75000"/>
                    <a:lumOff val="25000"/>
                  </a:schemeClr>
                </a:solidFill>
              </a:rPr>
              <a:t>Rozemberg</a:t>
            </a:r>
            <a:r>
              <a:rPr lang="en-US" sz="2400" dirty="0">
                <a:solidFill>
                  <a:schemeClr val="tx1">
                    <a:lumMod val="75000"/>
                    <a:lumOff val="25000"/>
                  </a:schemeClr>
                </a:solidFill>
              </a:rPr>
              <a:t> (IDEAS – UNSAM)</a:t>
            </a:r>
          </a:p>
          <a:p>
            <a:pPr algn="ctr"/>
            <a:r>
              <a:rPr lang="en-US" sz="2400" dirty="0">
                <a:solidFill>
                  <a:schemeClr val="tx1">
                    <a:lumMod val="75000"/>
                    <a:lumOff val="25000"/>
                  </a:schemeClr>
                </a:solidFill>
              </a:rPr>
              <a:t>Martin González-</a:t>
            </a:r>
            <a:r>
              <a:rPr lang="en-US" sz="2400" dirty="0" err="1">
                <a:solidFill>
                  <a:schemeClr val="tx1">
                    <a:lumMod val="75000"/>
                    <a:lumOff val="25000"/>
                  </a:schemeClr>
                </a:solidFill>
              </a:rPr>
              <a:t>Rozada</a:t>
            </a:r>
            <a:r>
              <a:rPr lang="en-US" sz="2400" dirty="0">
                <a:solidFill>
                  <a:schemeClr val="tx1">
                    <a:lumMod val="75000"/>
                    <a:lumOff val="25000"/>
                  </a:schemeClr>
                </a:solidFill>
              </a:rPr>
              <a:t> (UTDT</a:t>
            </a:r>
            <a:r>
              <a:rPr lang="en-US" sz="2400" dirty="0" smtClean="0">
                <a:solidFill>
                  <a:schemeClr val="tx1">
                    <a:lumMod val="75000"/>
                    <a:lumOff val="25000"/>
                  </a:schemeClr>
                </a:solidFill>
              </a:rPr>
              <a:t>)</a:t>
            </a:r>
            <a:endParaRPr lang="en-US" sz="1000" dirty="0" smtClean="0">
              <a:solidFill>
                <a:schemeClr val="tx1">
                  <a:lumMod val="75000"/>
                  <a:lumOff val="25000"/>
                </a:schemeClr>
              </a:solidFill>
            </a:endParaRPr>
          </a:p>
          <a:p>
            <a:pPr algn="ctr"/>
            <a:r>
              <a:rPr lang="en-US" sz="2000" dirty="0" smtClean="0">
                <a:solidFill>
                  <a:schemeClr val="tx1">
                    <a:lumMod val="75000"/>
                    <a:lumOff val="25000"/>
                  </a:schemeClr>
                </a:solidFill>
              </a:rPr>
              <a:t>November 10</a:t>
            </a:r>
            <a:r>
              <a:rPr lang="en-US" sz="2000" baseline="30000" dirty="0" smtClean="0">
                <a:solidFill>
                  <a:schemeClr val="tx1">
                    <a:lumMod val="75000"/>
                    <a:lumOff val="25000"/>
                  </a:schemeClr>
                </a:solidFill>
              </a:rPr>
              <a:t>th</a:t>
            </a:r>
            <a:r>
              <a:rPr lang="en-US" sz="2000" dirty="0" smtClean="0">
                <a:solidFill>
                  <a:schemeClr val="tx1">
                    <a:lumMod val="75000"/>
                    <a:lumOff val="25000"/>
                  </a:schemeClr>
                </a:solidFill>
              </a:rPr>
              <a:t>, 2018</a:t>
            </a:r>
            <a:endParaRPr lang="en-US" sz="2000" dirty="0">
              <a:solidFill>
                <a:schemeClr val="tx1">
                  <a:lumMod val="75000"/>
                  <a:lumOff val="25000"/>
                </a:schemeClr>
              </a:solidFill>
            </a:endParaRPr>
          </a:p>
        </p:txBody>
      </p:sp>
      <p:pic>
        <p:nvPicPr>
          <p:cNvPr id="4" name="3 Imagen"/>
          <p:cNvPicPr>
            <a:picLocks noChangeAspect="1"/>
          </p:cNvPicPr>
          <p:nvPr/>
        </p:nvPicPr>
        <p:blipFill rotWithShape="1">
          <a:blip r:embed="rId2" cstate="print">
            <a:extLst>
              <a:ext uri="{28A0092B-C50C-407E-A947-70E740481C1C}">
                <a14:useLocalDpi xmlns:a14="http://schemas.microsoft.com/office/drawing/2010/main" val="0"/>
              </a:ext>
            </a:extLst>
          </a:blip>
          <a:srcRect l="3183" t="15447" r="2699" b="11383"/>
          <a:stretch/>
        </p:blipFill>
        <p:spPr>
          <a:xfrm>
            <a:off x="207433" y="-4700"/>
            <a:ext cx="11315191" cy="1777516"/>
          </a:xfrm>
          <a:prstGeom prst="rect">
            <a:avLst/>
          </a:prstGeom>
        </p:spPr>
      </p:pic>
      <p:grpSp>
        <p:nvGrpSpPr>
          <p:cNvPr id="12" name="11 Grupo"/>
          <p:cNvGrpSpPr/>
          <p:nvPr/>
        </p:nvGrpSpPr>
        <p:grpSpPr>
          <a:xfrm>
            <a:off x="-73193" y="5151829"/>
            <a:ext cx="12265193" cy="1706169"/>
            <a:chOff x="-54895" y="5151831"/>
            <a:chExt cx="9198895" cy="1706169"/>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51831"/>
              <a:ext cx="9144000" cy="1706169"/>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95" y="5301208"/>
              <a:ext cx="1962599" cy="1012701"/>
            </a:xfrm>
            <a:prstGeom prst="rect">
              <a:avLst/>
            </a:prstGeom>
          </p:spPr>
        </p:pic>
      </p:grpSp>
      <p:sp>
        <p:nvSpPr>
          <p:cNvPr id="8" name="AutoShape 2" descr="Resultado de imagen para logo ciad"/>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UY"/>
          </a:p>
        </p:txBody>
      </p:sp>
      <p:sp>
        <p:nvSpPr>
          <p:cNvPr id="9" name="AutoShape 4" descr="Resultado de imagen para logo ciad"/>
          <p:cNvSpPr>
            <a:spLocks noChangeAspect="1" noChangeArrowheads="1"/>
          </p:cNvSpPr>
          <p:nvPr/>
        </p:nvSpPr>
        <p:spPr bwMode="auto">
          <a:xfrm>
            <a:off x="410633" y="79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UY"/>
          </a:p>
        </p:txBody>
      </p:sp>
      <p:sp>
        <p:nvSpPr>
          <p:cNvPr id="2" name="1 CuadroTexto"/>
          <p:cNvSpPr txBox="1"/>
          <p:nvPr/>
        </p:nvSpPr>
        <p:spPr>
          <a:xfrm>
            <a:off x="2543606" y="5807556"/>
            <a:ext cx="9648394" cy="584775"/>
          </a:xfrm>
          <a:prstGeom prst="rect">
            <a:avLst/>
          </a:prstGeom>
          <a:noFill/>
        </p:spPr>
        <p:txBody>
          <a:bodyPr wrap="square" rtlCol="0">
            <a:spAutoFit/>
          </a:bodyPr>
          <a:lstStyle/>
          <a:p>
            <a:pPr algn="ctr"/>
            <a:r>
              <a:rPr lang="en-US" sz="1600" b="1" dirty="0">
                <a:solidFill>
                  <a:schemeClr val="tx1">
                    <a:lumMod val="65000"/>
                    <a:lumOff val="35000"/>
                  </a:schemeClr>
                </a:solidFill>
                <a:cs typeface="Arial" panose="020B0604020202020204" pitchFamily="34" charset="0"/>
              </a:rPr>
              <a:t>SESSION 5:</a:t>
            </a:r>
            <a:r>
              <a:rPr lang="en-US" sz="1600" b="1" dirty="0">
                <a:solidFill>
                  <a:schemeClr val="tx1">
                    <a:lumMod val="65000"/>
                    <a:lumOff val="35000"/>
                  </a:schemeClr>
                </a:solidFill>
                <a:effectLst>
                  <a:outerShdw blurRad="38100" dist="38100" dir="2700000" algn="tl">
                    <a:srgbClr val="C0C0C0"/>
                  </a:outerShdw>
                </a:effectLst>
                <a:cs typeface="Arial" panose="020B0604020202020204" pitchFamily="34" charset="0"/>
              </a:rPr>
              <a:t> </a:t>
            </a:r>
            <a:r>
              <a:rPr lang="en-US" sz="1600" b="1" dirty="0" smtClean="0">
                <a:solidFill>
                  <a:schemeClr val="tx1">
                    <a:lumMod val="65000"/>
                    <a:lumOff val="35000"/>
                  </a:schemeClr>
                </a:solidFill>
                <a:cs typeface="Arial" panose="020B0604020202020204" pitchFamily="34" charset="0"/>
              </a:rPr>
              <a:t>ACCELERATING </a:t>
            </a:r>
            <a:r>
              <a:rPr lang="en-US" sz="1600" b="1" dirty="0">
                <a:solidFill>
                  <a:schemeClr val="tx1">
                    <a:lumMod val="65000"/>
                    <a:lumOff val="35000"/>
                  </a:schemeClr>
                </a:solidFill>
                <a:cs typeface="Arial" panose="020B0604020202020204" pitchFamily="34" charset="0"/>
              </a:rPr>
              <a:t>PROGRESS ON </a:t>
            </a:r>
            <a:r>
              <a:rPr lang="en-US" sz="1600" b="1" dirty="0" smtClean="0">
                <a:solidFill>
                  <a:schemeClr val="tx1">
                    <a:lumMod val="65000"/>
                    <a:lumOff val="35000"/>
                  </a:schemeClr>
                </a:solidFill>
                <a:cs typeface="Arial" panose="020B0604020202020204" pitchFamily="34" charset="0"/>
              </a:rPr>
              <a:t> EFFECTIVE </a:t>
            </a:r>
            <a:r>
              <a:rPr lang="en-US" sz="1600" b="1" dirty="0">
                <a:solidFill>
                  <a:schemeClr val="tx1">
                    <a:lumMod val="65000"/>
                    <a:lumOff val="35000"/>
                  </a:schemeClr>
                </a:solidFill>
                <a:cs typeface="Arial" panose="020B0604020202020204" pitchFamily="34" charset="0"/>
              </a:rPr>
              <a:t>TOBACCO TAX POLICIES IN LATIN AMERICA</a:t>
            </a:r>
          </a:p>
          <a:p>
            <a:endParaRPr lang="es-UY" sz="1600" b="1" dirty="0"/>
          </a:p>
        </p:txBody>
      </p:sp>
    </p:spTree>
    <p:extLst>
      <p:ext uri="{BB962C8B-B14F-4D97-AF65-F5344CB8AC3E}">
        <p14:creationId xmlns:p14="http://schemas.microsoft.com/office/powerpoint/2010/main" val="838251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1831</TotalTime>
  <Words>1139</Words>
  <Application>Microsoft Office PowerPoint</Application>
  <PresentationFormat>Custom</PresentationFormat>
  <Paragraphs>98</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Espiral</vt:lpstr>
      <vt:lpstr>Equation.3</vt:lpstr>
      <vt:lpstr>PowerPoint Presentation</vt:lpstr>
      <vt:lpstr>I. Demand Side of Tobacco Tax Reforms</vt:lpstr>
      <vt:lpstr>Cigarette Tax Structure</vt:lpstr>
      <vt:lpstr>Demand Price Elasticity Estimation</vt:lpstr>
      <vt:lpstr>First Tax Reform</vt:lpstr>
      <vt:lpstr>Results</vt:lpstr>
      <vt:lpstr>Second Tax Reform</vt:lpstr>
      <vt:lpstr>Demand Side of Tobacco Tax Reforms Conclusion</vt:lpstr>
      <vt:lpstr>II. Supply Side of Tobacco Tax Reforms</vt:lpstr>
      <vt:lpstr>In Argentina exist a regime for demand control, which also incentives tobacco supply…</vt:lpstr>
      <vt:lpstr>…the existence of FET block any reconversion initiative</vt:lpstr>
      <vt:lpstr>…and FET benefits large producers</vt:lpstr>
      <vt:lpstr>… FET resources are relevant and strengthen the economic policy challenges</vt:lpstr>
      <vt:lpstr>…reconversion is technically possible but difficult because of the value chain configuration and the role of tobacco companies</vt:lpstr>
      <vt:lpstr>Supply Side of Tobacco Tax Reforms Conclusions</vt:lpstr>
      <vt:lpstr>Supply Side of Tobacco Tax Reforms. Conclusions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Acelerando la fiscalidad efectiva al tabaco en América Latina. El caso argentino  Taller Fiscalidad y Tabaco, 21 y 22 de Marzo Montevideo, Uruguay</dc:title>
  <dc:creator>Ariel Melamud</dc:creator>
  <cp:lastModifiedBy>acmgr</cp:lastModifiedBy>
  <cp:revision>130</cp:revision>
  <dcterms:created xsi:type="dcterms:W3CDTF">2018-03-19T16:29:30Z</dcterms:created>
  <dcterms:modified xsi:type="dcterms:W3CDTF">2018-11-06T17:57:49Z</dcterms:modified>
</cp:coreProperties>
</file>