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sldIdLst>
    <p:sldId id="257" r:id="rId2"/>
    <p:sldId id="476" r:id="rId3"/>
    <p:sldId id="438" r:id="rId4"/>
    <p:sldId id="408" r:id="rId5"/>
    <p:sldId id="475" r:id="rId6"/>
    <p:sldId id="477" r:id="rId7"/>
    <p:sldId id="478" r:id="rId8"/>
    <p:sldId id="479" r:id="rId9"/>
    <p:sldId id="480" r:id="rId10"/>
    <p:sldId id="411" r:id="rId11"/>
    <p:sldId id="484" r:id="rId12"/>
    <p:sldId id="412" r:id="rId13"/>
    <p:sldId id="482" r:id="rId14"/>
    <p:sldId id="485" r:id="rId15"/>
    <p:sldId id="486" r:id="rId16"/>
    <p:sldId id="483" r:id="rId17"/>
    <p:sldId id="481" r:id="rId18"/>
    <p:sldId id="487" r:id="rId19"/>
    <p:sldId id="488" r:id="rId20"/>
    <p:sldId id="492" r:id="rId21"/>
    <p:sldId id="491" r:id="rId22"/>
    <p:sldId id="489" r:id="rId23"/>
    <p:sldId id="490" r:id="rId24"/>
    <p:sldId id="420" r:id="rId25"/>
    <p:sldId id="425" r:id="rId26"/>
    <p:sldId id="472" r:id="rId27"/>
    <p:sldId id="474" r:id="rId28"/>
    <p:sldId id="493" r:id="rId29"/>
    <p:sldId id="494" r:id="rId30"/>
    <p:sldId id="432" r:id="rId31"/>
  </p:sldIdLst>
  <p:sldSz cx="9144000" cy="6858000" type="screen4x3"/>
  <p:notesSz cx="6858000" cy="9144000"/>
  <p:defaultTextStyle>
    <a:defPPr>
      <a:defRPr lang="es-C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077A1F6-F8D3-4309-83A1-1998E2A0E17C}" type="datetimeFigureOut">
              <a:rPr lang="en-US"/>
              <a:pPr>
                <a:defRPr/>
              </a:pPr>
              <a:t>10/3/2013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AD0EE15-5F44-4EC2-BE6A-EF155FA18F7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036550-CE73-4337-AAE9-CE92D0CD13B2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C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C"/>
              </a:p>
            </p:txBody>
          </p:sp>
        </p:grpSp>
      </p:grpSp>
      <p:sp>
        <p:nvSpPr>
          <p:cNvPr id="618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CO"/>
              <a:t>Click to edit Master title style</a:t>
            </a:r>
          </a:p>
        </p:txBody>
      </p:sp>
      <p:sp>
        <p:nvSpPr>
          <p:cNvPr id="618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s-CO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42460-35C9-40B0-A265-FB95166E90A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CEE04-B265-4440-8789-605EAD59C7AF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E49D6-7A9D-4E4A-A189-42C7F3512AE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195B3-B65F-4078-ADC0-23AB6CA0D0D9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0E005-13DE-4D66-92E9-7960593F838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A890B-7621-4BF4-A5B2-1EB860A326CF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18022-B130-4F51-A65C-E176004C8596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461CA-7A70-484F-B4C1-1D071E10FF8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C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BC9B2-2039-4557-B87A-7A96287C3B2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2312D-A23B-42D5-8E20-CB3784A534E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2C514-D004-4F75-B138-60B18E86ADCF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C"/>
            </a:p>
          </p:txBody>
        </p:sp>
        <p:grpSp>
          <p:nvGrpSpPr>
            <p:cNvPr id="3116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C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C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O" smtClean="0"/>
              <a:t>Click to edit Master text styles</a:t>
            </a:r>
          </a:p>
          <a:p>
            <a:pPr lvl="1"/>
            <a:r>
              <a:rPr lang="es-CO" smtClean="0"/>
              <a:t>Second level</a:t>
            </a:r>
          </a:p>
          <a:p>
            <a:pPr lvl="2"/>
            <a:r>
              <a:rPr lang="es-CO" smtClean="0"/>
              <a:t>Third level</a:t>
            </a:r>
          </a:p>
          <a:p>
            <a:pPr lvl="3"/>
            <a:r>
              <a:rPr lang="es-CO" smtClean="0"/>
              <a:t>Fourth level</a:t>
            </a:r>
          </a:p>
          <a:p>
            <a:pPr lvl="4"/>
            <a:r>
              <a:rPr lang="es-CO" smtClean="0"/>
              <a:t>Fifth level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D8CE574-DA0A-4114-9197-C21109CEB104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4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Zeis%20Gent.Buenos%20Aires%202013\corte_estaiada.m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Zeis%20Gent.Buenos%20Aires%202013\JardimEdite2012%20046comp.mpg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91512" cy="1916113"/>
          </a:xfrm>
        </p:spPr>
        <p:txBody>
          <a:bodyPr/>
          <a:lstStyle/>
          <a:p>
            <a:pPr eaLnBrk="1" hangingPunct="1">
              <a:defRPr/>
            </a:pPr>
            <a:r>
              <a:rPr lang="pt-BR" sz="4000" b="1" i="1" dirty="0" smtClean="0">
                <a:solidFill>
                  <a:schemeClr val="tx1"/>
                </a:solidFill>
              </a:rPr>
              <a:t/>
            </a:r>
            <a:br>
              <a:rPr lang="pt-BR" sz="4000" b="1" i="1" dirty="0" smtClean="0">
                <a:solidFill>
                  <a:schemeClr val="tx1"/>
                </a:solidFill>
              </a:rPr>
            </a:br>
            <a:r>
              <a:rPr lang="pt-BR" sz="4000" b="1" i="1" dirty="0" smtClean="0">
                <a:solidFill>
                  <a:schemeClr val="tx1"/>
                </a:solidFill>
              </a:rPr>
              <a:t>Instrumentos de Políticas Urbanas </a:t>
            </a:r>
            <a:r>
              <a:rPr lang="pt-BR" sz="4000" b="1" i="1" dirty="0" err="1" smtClean="0">
                <a:solidFill>
                  <a:schemeClr val="tx1"/>
                </a:solidFill>
              </a:rPr>
              <a:t>en</a:t>
            </a:r>
            <a:r>
              <a:rPr lang="pt-BR" sz="4000" b="1" i="1" dirty="0" smtClean="0">
                <a:solidFill>
                  <a:schemeClr val="tx1"/>
                </a:solidFill>
              </a:rPr>
              <a:t> América Latina</a:t>
            </a:r>
            <a:r>
              <a:rPr lang="pt-BR" sz="4000" b="1" i="1" dirty="0" smtClean="0"/>
              <a:t/>
            </a:r>
            <a:br>
              <a:rPr lang="pt-BR" sz="4000" b="1" i="1" dirty="0" smtClean="0"/>
            </a:br>
            <a:endParaRPr lang="pt-BR" sz="4000" dirty="0" smtClean="0">
              <a:solidFill>
                <a:srgbClr val="CCCC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8219256" cy="4286101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pt-BR" sz="3600" dirty="0" smtClean="0">
                <a:solidFill>
                  <a:srgbClr val="CCCC00"/>
                </a:solidFill>
              </a:rPr>
              <a:t>   </a:t>
            </a:r>
            <a:r>
              <a:rPr lang="pt-BR" sz="3600" b="1" dirty="0" err="1" smtClean="0">
                <a:solidFill>
                  <a:srgbClr val="FFFF00"/>
                </a:solidFill>
                <a:latin typeface="Bookman Old Style" pitchFamily="18" charset="0"/>
              </a:rPr>
              <a:t>Las</a:t>
            </a:r>
            <a:r>
              <a:rPr lang="pt-BR" sz="3600" b="1" dirty="0" smtClean="0">
                <a:solidFill>
                  <a:srgbClr val="FFFF00"/>
                </a:solidFill>
                <a:latin typeface="Bookman Old Style" pitchFamily="18" charset="0"/>
              </a:rPr>
              <a:t> Zonas </a:t>
            </a:r>
            <a:r>
              <a:rPr lang="pt-BR" sz="3600" b="1" dirty="0" err="1" smtClean="0">
                <a:solidFill>
                  <a:srgbClr val="FFFF00"/>
                </a:solidFill>
                <a:latin typeface="Bookman Old Style" pitchFamily="18" charset="0"/>
              </a:rPr>
              <a:t>Especiales</a:t>
            </a:r>
            <a:r>
              <a:rPr lang="pt-BR" sz="3600" b="1" dirty="0" smtClean="0">
                <a:solidFill>
                  <a:srgbClr val="FFFF00"/>
                </a:solidFill>
                <a:latin typeface="Bookman Old Style" pitchFamily="18" charset="0"/>
              </a:rPr>
              <a:t> de </a:t>
            </a:r>
            <a:r>
              <a:rPr lang="pt-BR" sz="3600" b="1" dirty="0" err="1" smtClean="0">
                <a:solidFill>
                  <a:srgbClr val="FFFF00"/>
                </a:solidFill>
                <a:latin typeface="Bookman Old Style" pitchFamily="18" charset="0"/>
              </a:rPr>
              <a:t>Interés</a:t>
            </a:r>
            <a:r>
              <a:rPr lang="pt-BR" sz="3600" b="1" dirty="0" smtClean="0">
                <a:solidFill>
                  <a:srgbClr val="FFFF00"/>
                </a:solidFill>
                <a:latin typeface="Bookman Old Style" pitchFamily="18" charset="0"/>
              </a:rPr>
              <a:t> Social (ZEIS) como Instrumento de </a:t>
            </a:r>
            <a:r>
              <a:rPr lang="pt-BR" sz="3600" b="1" dirty="0" err="1" smtClean="0">
                <a:solidFill>
                  <a:srgbClr val="FFFF00"/>
                </a:solidFill>
                <a:latin typeface="Bookman Old Style" pitchFamily="18" charset="0"/>
              </a:rPr>
              <a:t>Mitigación</a:t>
            </a:r>
            <a:r>
              <a:rPr lang="pt-BR" sz="3600" b="1" dirty="0" smtClean="0">
                <a:solidFill>
                  <a:srgbClr val="FFFF00"/>
                </a:solidFill>
                <a:latin typeface="Bookman Old Style" pitchFamily="18" charset="0"/>
              </a:rPr>
              <a:t> de </a:t>
            </a:r>
            <a:r>
              <a:rPr lang="pt-BR" sz="3600" b="1" dirty="0" err="1" smtClean="0">
                <a:solidFill>
                  <a:srgbClr val="FFFF00"/>
                </a:solidFill>
                <a:latin typeface="Bookman Old Style" pitchFamily="18" charset="0"/>
              </a:rPr>
              <a:t>la</a:t>
            </a:r>
            <a:r>
              <a:rPr lang="pt-BR" sz="3600" b="1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pt-BR" sz="3600" b="1" dirty="0" err="1" smtClean="0">
                <a:solidFill>
                  <a:srgbClr val="FFFF00"/>
                </a:solidFill>
                <a:latin typeface="Bookman Old Style" pitchFamily="18" charset="0"/>
              </a:rPr>
              <a:t>Exclusión</a:t>
            </a:r>
            <a:r>
              <a:rPr lang="pt-BR" sz="3600" b="1" dirty="0" smtClean="0">
                <a:solidFill>
                  <a:srgbClr val="FFFF00"/>
                </a:solidFill>
                <a:latin typeface="Bookman Old Style" pitchFamily="18" charset="0"/>
              </a:rPr>
              <a:t> Social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</a:rPr>
              <a:t>  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Paulo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Sandroni</a:t>
            </a:r>
            <a:endParaRPr lang="pt-BR" sz="2400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Universidad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Torcuato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Di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Tella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– CIPUV- Lincoln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Institute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of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Land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Policy</a:t>
            </a:r>
            <a:endParaRPr lang="pt-BR" sz="2400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  Buenos Aires  4-5 de </a:t>
            </a:r>
            <a:r>
              <a:rPr lang="pt-BR" sz="2400" dirty="0" err="1" smtClean="0">
                <a:solidFill>
                  <a:srgbClr val="FFFF00"/>
                </a:solidFill>
                <a:latin typeface="Bookman Old Style" pitchFamily="18" charset="0"/>
              </a:rPr>
              <a:t>Octubre</a:t>
            </a:r>
            <a:r>
              <a:rPr lang="pt-BR" sz="2400" dirty="0" smtClean="0">
                <a:solidFill>
                  <a:srgbClr val="FFFF00"/>
                </a:solidFill>
                <a:latin typeface="Bookman Old Style" pitchFamily="18" charset="0"/>
              </a:rPr>
              <a:t> 2013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BR" sz="4000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pt-BR" sz="2000" dirty="0" smtClean="0">
              <a:solidFill>
                <a:srgbClr val="CCCC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s-CO" dirty="0" smtClean="0">
              <a:solidFill>
                <a:srgbClr val="CC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>
                <a:latin typeface="Bookman Old Style" pitchFamily="18" charset="0"/>
              </a:rPr>
              <a:t>Las</a:t>
            </a:r>
            <a:r>
              <a:rPr lang="pt-BR" dirty="0" smtClean="0">
                <a:latin typeface="Bookman Old Style" pitchFamily="18" charset="0"/>
              </a:rPr>
              <a:t> ZEIS </a:t>
            </a:r>
            <a:r>
              <a:rPr lang="pt-BR" dirty="0" err="1" smtClean="0">
                <a:latin typeface="Bookman Old Style" pitchFamily="18" charset="0"/>
              </a:rPr>
              <a:t>son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areas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en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las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cuales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solamente</a:t>
            </a:r>
            <a:r>
              <a:rPr lang="pt-BR" dirty="0" smtClean="0">
                <a:latin typeface="Bookman Old Style" pitchFamily="18" charset="0"/>
              </a:rPr>
              <a:t> se </a:t>
            </a:r>
            <a:r>
              <a:rPr lang="pt-BR" dirty="0" err="1" smtClean="0">
                <a:latin typeface="Bookman Old Style" pitchFamily="18" charset="0"/>
              </a:rPr>
              <a:t>pueden</a:t>
            </a:r>
            <a:r>
              <a:rPr lang="pt-BR" dirty="0" smtClean="0">
                <a:latin typeface="Bookman Old Style" pitchFamily="18" charset="0"/>
              </a:rPr>
              <a:t> construir </a:t>
            </a:r>
            <a:r>
              <a:rPr lang="pt-BR" dirty="0" err="1" smtClean="0">
                <a:latin typeface="Bookman Old Style" pitchFamily="18" charset="0"/>
              </a:rPr>
              <a:t>habitaciones</a:t>
            </a:r>
            <a:r>
              <a:rPr lang="pt-BR" dirty="0" smtClean="0">
                <a:latin typeface="Bookman Old Style" pitchFamily="18" charset="0"/>
              </a:rPr>
              <a:t> consideradas de </a:t>
            </a:r>
            <a:r>
              <a:rPr lang="pt-BR" dirty="0" err="1" smtClean="0">
                <a:latin typeface="Bookman Old Style" pitchFamily="18" charset="0"/>
              </a:rPr>
              <a:t>interés</a:t>
            </a:r>
            <a:r>
              <a:rPr lang="pt-BR" dirty="0" smtClean="0">
                <a:latin typeface="Bookman Old Style" pitchFamily="18" charset="0"/>
              </a:rPr>
              <a:t> social.</a:t>
            </a:r>
            <a:endParaRPr lang="pt-BR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El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Plan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de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Ordenamiento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Territorial de São Paulo de 2002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contenía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750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Zeis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en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diferentes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localizaciones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con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un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área de cerca de 31 km2.  Hasta 2012 </a:t>
            </a:r>
            <a:r>
              <a:rPr lang="pt-BR" sz="4000" dirty="0" err="1" smtClean="0">
                <a:solidFill>
                  <a:srgbClr val="FFFF00"/>
                </a:solidFill>
                <a:effectLst/>
                <a:latin typeface="Bookman Old Style" pitchFamily="18" charset="0"/>
              </a:rPr>
              <a:t>fueron</a:t>
            </a:r>
            <a:r>
              <a:rPr lang="pt-BR" sz="4000" dirty="0" smtClean="0">
                <a:solidFill>
                  <a:srgbClr val="FFFF00"/>
                </a:solidFill>
                <a:effectLst/>
                <a:latin typeface="Bookman Old Style" pitchFamily="18" charset="0"/>
              </a:rPr>
              <a:t> agregadas  cerca de 200 más.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1" descr="07_Zei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2675" y="0"/>
            <a:ext cx="4438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16740" name="Picture 4" descr="07_Zeis_men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73363" y="-3843338"/>
            <a:ext cx="13573126" cy="2097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Las</a:t>
            </a:r>
            <a:r>
              <a:rPr lang="pt-BR" dirty="0" smtClean="0"/>
              <a:t> </a:t>
            </a:r>
            <a:r>
              <a:rPr lang="pt-BR" dirty="0" smtClean="0">
                <a:solidFill>
                  <a:srgbClr val="FFFF00"/>
                </a:solidFill>
              </a:rPr>
              <a:t>ZEIS</a:t>
            </a:r>
            <a:r>
              <a:rPr lang="pt-BR" dirty="0" smtClean="0"/>
              <a:t> </a:t>
            </a:r>
            <a:r>
              <a:rPr lang="pt-BR" dirty="0" err="1" smtClean="0"/>
              <a:t>en</a:t>
            </a:r>
            <a:r>
              <a:rPr lang="pt-BR" dirty="0" smtClean="0"/>
              <a:t> </a:t>
            </a:r>
            <a:r>
              <a:rPr lang="pt-BR" dirty="0" err="1" smtClean="0"/>
              <a:t>la</a:t>
            </a:r>
            <a:r>
              <a:rPr lang="pt-BR" dirty="0" smtClean="0"/>
              <a:t> </a:t>
            </a:r>
            <a:r>
              <a:rPr lang="pt-BR" dirty="0" err="1" smtClean="0"/>
              <a:t>Operación</a:t>
            </a:r>
            <a:r>
              <a:rPr lang="pt-BR" dirty="0" smtClean="0"/>
              <a:t> Urbana </a:t>
            </a:r>
            <a:r>
              <a:rPr lang="pt-BR" dirty="0" err="1" smtClean="0"/>
              <a:t>Agua</a:t>
            </a:r>
            <a:r>
              <a:rPr lang="pt-BR" dirty="0" smtClean="0"/>
              <a:t> Branca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:\Documents and Settings\Luiz\Meus documentos\Zeis Agua Branca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62025"/>
            <a:ext cx="12192000" cy="878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:\Documents and Settings\Luiz\Meus documentos\Zeis Agua Bran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62025"/>
            <a:ext cx="12192000" cy="878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/>
              <a:t>Las</a:t>
            </a:r>
            <a:r>
              <a:rPr lang="pt-BR" dirty="0" smtClean="0"/>
              <a:t> </a:t>
            </a:r>
            <a:r>
              <a:rPr lang="pt-BR" dirty="0" err="1" smtClean="0">
                <a:solidFill>
                  <a:srgbClr val="FFFF00"/>
                </a:solidFill>
              </a:rPr>
              <a:t>Zeis</a:t>
            </a:r>
            <a:r>
              <a:rPr lang="pt-BR" dirty="0" smtClean="0"/>
              <a:t> </a:t>
            </a:r>
            <a:r>
              <a:rPr lang="pt-BR" dirty="0" err="1" smtClean="0"/>
              <a:t>en</a:t>
            </a:r>
            <a:r>
              <a:rPr lang="pt-BR" dirty="0" smtClean="0"/>
              <a:t> </a:t>
            </a:r>
            <a:r>
              <a:rPr lang="pt-BR" dirty="0" err="1" smtClean="0"/>
              <a:t>la</a:t>
            </a:r>
            <a:r>
              <a:rPr lang="pt-BR" dirty="0" smtClean="0"/>
              <a:t> </a:t>
            </a:r>
            <a:r>
              <a:rPr lang="pt-BR" dirty="0" err="1" smtClean="0"/>
              <a:t>Operación</a:t>
            </a:r>
            <a:r>
              <a:rPr lang="pt-BR" dirty="0" smtClean="0"/>
              <a:t> Urbana Faria Lima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12644" name="Picture 4" descr="Coliseufunch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63" y="61913"/>
            <a:ext cx="8220075" cy="673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oto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713"/>
            <a:ext cx="9144000" cy="605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13668" name="Picture 4" descr="Coliseu-Funchal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14400" y="-166688"/>
            <a:ext cx="10972800" cy="7191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Vacaciones 2007 0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713"/>
            <a:ext cx="9144000" cy="607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19812" name="Picture 4" descr="Fa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20836" name="Picture 4" descr="Fa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18788" name="Picture 4" descr="Coliseu 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C:\Documents and Settings\Luiz\Meus documentos\Coliseu Zeis 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62025"/>
            <a:ext cx="12192000" cy="878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20688"/>
            <a:ext cx="8229600" cy="1143000"/>
          </a:xfrm>
        </p:spPr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err="1" smtClean="0">
                <a:latin typeface="Bookman Old Style" pitchFamily="18" charset="0"/>
              </a:rPr>
              <a:t>Las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solidFill>
                  <a:srgbClr val="FFFF00"/>
                </a:solidFill>
                <a:latin typeface="Bookman Old Style" pitchFamily="18" charset="0"/>
              </a:rPr>
              <a:t>Zeis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en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la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Operación</a:t>
            </a:r>
            <a:r>
              <a:rPr lang="pt-BR" dirty="0" smtClean="0">
                <a:latin typeface="Bookman Old Style" pitchFamily="18" charset="0"/>
              </a:rPr>
              <a:t> Urbana </a:t>
            </a:r>
            <a:r>
              <a:rPr lang="pt-BR" dirty="0" err="1" smtClean="0">
                <a:latin typeface="Bookman Old Style" pitchFamily="18" charset="0"/>
              </a:rPr>
              <a:t>Agua</a:t>
            </a:r>
            <a:r>
              <a:rPr lang="pt-BR" dirty="0" smtClean="0">
                <a:latin typeface="Bookman Old Style" pitchFamily="18" charset="0"/>
              </a:rPr>
              <a:t> Espraiada</a:t>
            </a:r>
            <a:br>
              <a:rPr lang="pt-BR" dirty="0" smtClean="0">
                <a:latin typeface="Bookman Old Style" pitchFamily="18" charset="0"/>
              </a:rPr>
            </a:br>
            <a:r>
              <a:rPr lang="pt-BR" dirty="0" smtClean="0">
                <a:latin typeface="Bookman Old Style" pitchFamily="18" charset="0"/>
              </a:rPr>
              <a:t/>
            </a:r>
            <a:br>
              <a:rPr lang="pt-BR" dirty="0" smtClean="0">
                <a:latin typeface="Bookman Old Style" pitchFamily="18" charset="0"/>
              </a:rPr>
            </a:br>
            <a:r>
              <a:rPr lang="pt-BR" dirty="0" smtClean="0">
                <a:latin typeface="Bookman Old Style" pitchFamily="18" charset="0"/>
              </a:rPr>
              <a:t>La Favela Jardim Edith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sz="48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Documents and Settings\Luiz\Meus documentos\Jardim Edith 2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62025"/>
            <a:ext cx="12192000" cy="878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24932" name="Picture 4" descr="Fa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22884" name="Picture 4" descr="Favela Jardim Edith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:\Documents and Settings\Luiz\Meus documentos\Jardim Edith 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62025"/>
            <a:ext cx="12192000" cy="878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:\Documents and Settings\Luiz\Meus documentos\Jardim Edith 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62025"/>
            <a:ext cx="12192000" cy="878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70575"/>
          </a:xfrm>
          <a:noFill/>
        </p:spPr>
        <p:txBody>
          <a:bodyPr/>
          <a:lstStyle/>
          <a:p>
            <a:r>
              <a:rPr lang="pt-BR" sz="2800" smtClean="0">
                <a:solidFill>
                  <a:srgbClr val="FFFF00"/>
                </a:solidFill>
                <a:effectLst/>
              </a:rPr>
              <a:t>Urban Operation Agua Espraiada: bridge/slum</a:t>
            </a:r>
          </a:p>
          <a:p>
            <a:pPr>
              <a:buFont typeface="Wingdings" pitchFamily="2" charset="2"/>
              <a:buNone/>
            </a:pPr>
            <a:endParaRPr lang="pt-BR" sz="2800" smtClean="0">
              <a:solidFill>
                <a:srgbClr val="FFFF00"/>
              </a:solidFill>
              <a:effectLst/>
            </a:endParaRPr>
          </a:p>
        </p:txBody>
      </p:sp>
      <p:pic>
        <p:nvPicPr>
          <p:cNvPr id="4" name="corte_estaiada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143000"/>
            <a:ext cx="685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25956" name="Picture 4" descr="Fa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7" name="Picture 6" descr="JardimEdite2012 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04913" y="-903288"/>
            <a:ext cx="11555413" cy="866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endParaRPr lang="pt-BR" smtClean="0">
              <a:effectLst/>
            </a:endParaRPr>
          </a:p>
        </p:txBody>
      </p:sp>
      <p:pic>
        <p:nvPicPr>
          <p:cNvPr id="126980" name="Picture 4" descr="Fa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257175"/>
            <a:ext cx="97536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1" name="Picture 5" descr="JardimEdite2012 0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04913" y="-903288"/>
            <a:ext cx="11555413" cy="866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70575"/>
          </a:xfrm>
          <a:noFill/>
        </p:spPr>
        <p:txBody>
          <a:bodyPr/>
          <a:lstStyle/>
          <a:p>
            <a:r>
              <a:rPr lang="pt-BR" sz="2400" dirty="0" err="1" smtClean="0">
                <a:solidFill>
                  <a:srgbClr val="FFFF00"/>
                </a:solidFill>
                <a:effectLst/>
              </a:rPr>
              <a:t>Urban</a:t>
            </a:r>
            <a:r>
              <a:rPr lang="pt-BR" sz="2400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effectLst/>
              </a:rPr>
              <a:t>Operation</a:t>
            </a:r>
            <a:r>
              <a:rPr lang="pt-BR" sz="2400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effectLst/>
              </a:rPr>
              <a:t>Agua</a:t>
            </a:r>
            <a:r>
              <a:rPr lang="pt-BR" sz="2400" dirty="0" smtClean="0">
                <a:solidFill>
                  <a:srgbClr val="FFFF00"/>
                </a:solidFill>
                <a:effectLst/>
              </a:rPr>
              <a:t> Espraiada: </a:t>
            </a:r>
            <a:r>
              <a:rPr lang="pt-BR" sz="2400" dirty="0" err="1" smtClean="0">
                <a:solidFill>
                  <a:srgbClr val="FFFF00"/>
                </a:solidFill>
                <a:effectLst/>
              </a:rPr>
              <a:t>slum</a:t>
            </a:r>
            <a:r>
              <a:rPr lang="pt-BR" sz="2400" dirty="0" smtClean="0">
                <a:solidFill>
                  <a:srgbClr val="FFFF00"/>
                </a:solidFill>
                <a:effectLst/>
              </a:rPr>
              <a:t> </a:t>
            </a:r>
            <a:r>
              <a:rPr lang="pt-BR" sz="2400" dirty="0" err="1" smtClean="0">
                <a:solidFill>
                  <a:srgbClr val="FFFF00"/>
                </a:solidFill>
                <a:effectLst/>
              </a:rPr>
              <a:t>urbanized</a:t>
            </a:r>
            <a:endParaRPr lang="pt-BR" sz="2400" dirty="0" smtClean="0">
              <a:solidFill>
                <a:srgbClr val="FFFF00"/>
              </a:solidFill>
              <a:effectLst/>
            </a:endParaRPr>
          </a:p>
          <a:p>
            <a:pPr>
              <a:buFont typeface="Wingdings" pitchFamily="2" charset="2"/>
              <a:buNone/>
            </a:pPr>
            <a:endParaRPr lang="pt-BR" sz="2800" dirty="0" smtClean="0">
              <a:solidFill>
                <a:srgbClr val="FFFF00"/>
              </a:solidFill>
              <a:effectLst/>
            </a:endParaRPr>
          </a:p>
        </p:txBody>
      </p:sp>
      <p:pic>
        <p:nvPicPr>
          <p:cNvPr id="5" name="JardimEdite2012 046comp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00167" y="1428735"/>
            <a:ext cx="5738852" cy="4304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latin typeface="Bookman Old Style" pitchFamily="18" charset="0"/>
              </a:rPr>
              <a:t>El problema más importante de </a:t>
            </a:r>
            <a:r>
              <a:rPr lang="pt-BR" dirty="0" err="1" smtClean="0">
                <a:latin typeface="Bookman Old Style" pitchFamily="18" charset="0"/>
              </a:rPr>
              <a:t>las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Zeis</a:t>
            </a:r>
            <a:r>
              <a:rPr lang="pt-BR" dirty="0" smtClean="0">
                <a:latin typeface="Bookman Old Style" pitchFamily="18" charset="0"/>
              </a:rPr>
              <a:t>:</a:t>
            </a:r>
            <a:br>
              <a:rPr lang="pt-BR" dirty="0" smtClean="0">
                <a:latin typeface="Bookman Old Style" pitchFamily="18" charset="0"/>
              </a:rPr>
            </a:br>
            <a:r>
              <a:rPr lang="pt-BR" dirty="0" err="1" smtClean="0">
                <a:latin typeface="Bookman Old Style" pitchFamily="18" charset="0"/>
              </a:rPr>
              <a:t>Las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Zeis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ubicadas</a:t>
            </a:r>
            <a:r>
              <a:rPr lang="pt-BR" dirty="0" smtClean="0">
                <a:latin typeface="Bookman Old Style" pitchFamily="18" charset="0"/>
              </a:rPr>
              <a:t> </a:t>
            </a:r>
            <a:r>
              <a:rPr lang="pt-BR" dirty="0" err="1" smtClean="0">
                <a:latin typeface="Bookman Old Style" pitchFamily="18" charset="0"/>
              </a:rPr>
              <a:t>en</a:t>
            </a:r>
            <a:r>
              <a:rPr lang="pt-BR" dirty="0" smtClean="0">
                <a:latin typeface="Bookman Old Style" pitchFamily="18" charset="0"/>
              </a:rPr>
              <a:t> terrenos públicos </a:t>
            </a:r>
            <a:r>
              <a:rPr lang="pt-BR" dirty="0" err="1" smtClean="0">
                <a:latin typeface="Bookman Old Style" pitchFamily="18" charset="0"/>
              </a:rPr>
              <a:t>con</a:t>
            </a:r>
            <a:r>
              <a:rPr lang="pt-BR" dirty="0" smtClean="0">
                <a:latin typeface="Bookman Old Style" pitchFamily="18" charset="0"/>
              </a:rPr>
              <a:t> favelas </a:t>
            </a:r>
            <a:r>
              <a:rPr lang="pt-BR" dirty="0" err="1" smtClean="0">
                <a:latin typeface="Bookman Old Style" pitchFamily="18" charset="0"/>
              </a:rPr>
              <a:t>son</a:t>
            </a:r>
            <a:r>
              <a:rPr lang="pt-BR" dirty="0" smtClean="0">
                <a:latin typeface="Bookman Old Style" pitchFamily="18" charset="0"/>
              </a:rPr>
              <a:t> más </a:t>
            </a:r>
            <a:r>
              <a:rPr lang="pt-BR" dirty="0" err="1" smtClean="0">
                <a:latin typeface="Bookman Old Style" pitchFamily="18" charset="0"/>
              </a:rPr>
              <a:t>fáciles</a:t>
            </a:r>
            <a:r>
              <a:rPr lang="pt-BR" dirty="0" smtClean="0">
                <a:latin typeface="Bookman Old Style" pitchFamily="18" charset="0"/>
              </a:rPr>
              <a:t> de urbanizar</a:t>
            </a:r>
            <a:endParaRPr lang="pt-BR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sz="3200" dirty="0" err="1" smtClean="0">
                <a:latin typeface="Bookman Old Style" pitchFamily="18" charset="0"/>
              </a:rPr>
              <a:t>Las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ubicadas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en</a:t>
            </a:r>
            <a:r>
              <a:rPr lang="pt-BR" sz="3200" dirty="0" smtClean="0">
                <a:latin typeface="Bookman Old Style" pitchFamily="18" charset="0"/>
              </a:rPr>
              <a:t> terrenos privados </a:t>
            </a:r>
            <a:r>
              <a:rPr lang="pt-BR" sz="3200" dirty="0" err="1" smtClean="0">
                <a:latin typeface="Bookman Old Style" pitchFamily="18" charset="0"/>
              </a:rPr>
              <a:t>son</a:t>
            </a:r>
            <a:r>
              <a:rPr lang="pt-BR" sz="3200" dirty="0" smtClean="0">
                <a:latin typeface="Bookman Old Style" pitchFamily="18" charset="0"/>
              </a:rPr>
              <a:t> más complicadas </a:t>
            </a:r>
            <a:r>
              <a:rPr lang="pt-BR" sz="3200" dirty="0" err="1" smtClean="0">
                <a:latin typeface="Bookman Old Style" pitchFamily="18" charset="0"/>
              </a:rPr>
              <a:t>pues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los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dueños</a:t>
            </a:r>
            <a:r>
              <a:rPr lang="pt-BR" sz="3200" dirty="0" smtClean="0">
                <a:latin typeface="Bookman Old Style" pitchFamily="18" charset="0"/>
              </a:rPr>
              <a:t> ( </a:t>
            </a:r>
            <a:r>
              <a:rPr lang="pt-BR" sz="3200" dirty="0" err="1" smtClean="0">
                <a:latin typeface="Bookman Old Style" pitchFamily="18" charset="0"/>
              </a:rPr>
              <a:t>con</a:t>
            </a:r>
            <a:r>
              <a:rPr lang="pt-BR" sz="3200" dirty="0" smtClean="0">
                <a:latin typeface="Bookman Old Style" pitchFamily="18" charset="0"/>
              </a:rPr>
              <a:t> raras excepciones)  no </a:t>
            </a:r>
            <a:r>
              <a:rPr lang="pt-BR" sz="3200" dirty="0" err="1" smtClean="0">
                <a:latin typeface="Bookman Old Style" pitchFamily="18" charset="0"/>
              </a:rPr>
              <a:t>hacen</a:t>
            </a:r>
            <a:r>
              <a:rPr lang="pt-BR" sz="3200" dirty="0" smtClean="0">
                <a:latin typeface="Bookman Old Style" pitchFamily="18" charset="0"/>
              </a:rPr>
              <a:t> nada y </a:t>
            </a:r>
            <a:r>
              <a:rPr lang="pt-BR" sz="3200" dirty="0" err="1" smtClean="0">
                <a:latin typeface="Bookman Old Style" pitchFamily="18" charset="0"/>
              </a:rPr>
              <a:t>esperan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posibles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desapropiaciones</a:t>
            </a:r>
            <a:r>
              <a:rPr lang="pt-BR" sz="3200" dirty="0" smtClean="0">
                <a:latin typeface="Bookman Old Style" pitchFamily="18" charset="0"/>
              </a:rPr>
              <a:t>.</a:t>
            </a:r>
            <a:br>
              <a:rPr lang="pt-BR" sz="3200" dirty="0" smtClean="0">
                <a:latin typeface="Bookman Old Style" pitchFamily="18" charset="0"/>
              </a:rPr>
            </a:br>
            <a:r>
              <a:rPr lang="pt-BR" sz="3200" dirty="0" err="1" smtClean="0">
                <a:latin typeface="Bookman Old Style" pitchFamily="18" charset="0"/>
              </a:rPr>
              <a:t>Las</a:t>
            </a:r>
            <a:r>
              <a:rPr lang="pt-BR" sz="3200" dirty="0" smtClean="0">
                <a:latin typeface="Bookman Old Style" pitchFamily="18" charset="0"/>
              </a:rPr>
              <a:t> cortes </a:t>
            </a:r>
            <a:r>
              <a:rPr lang="pt-BR" sz="3200" dirty="0" err="1" smtClean="0">
                <a:latin typeface="Bookman Old Style" pitchFamily="18" charset="0"/>
              </a:rPr>
              <a:t>han</a:t>
            </a:r>
            <a:r>
              <a:rPr lang="pt-BR" sz="3200" dirty="0" smtClean="0">
                <a:latin typeface="Bookman Old Style" pitchFamily="18" charset="0"/>
              </a:rPr>
              <a:t> considerado que </a:t>
            </a:r>
            <a:r>
              <a:rPr lang="pt-BR" sz="3200" dirty="0" err="1" smtClean="0">
                <a:latin typeface="Bookman Old Style" pitchFamily="18" charset="0"/>
              </a:rPr>
              <a:t>el</a:t>
            </a:r>
            <a:r>
              <a:rPr lang="pt-BR" sz="3200" dirty="0" smtClean="0">
                <a:latin typeface="Bookman Old Style" pitchFamily="18" charset="0"/>
              </a:rPr>
              <a:t> valor de </a:t>
            </a:r>
            <a:r>
              <a:rPr lang="pt-BR" sz="3200" dirty="0" err="1" smtClean="0">
                <a:latin typeface="Bookman Old Style" pitchFamily="18" charset="0"/>
              </a:rPr>
              <a:t>estos</a:t>
            </a:r>
            <a:r>
              <a:rPr lang="pt-BR" sz="3200" dirty="0" smtClean="0">
                <a:latin typeface="Bookman Old Style" pitchFamily="18" charset="0"/>
              </a:rPr>
              <a:t> terrenos  </a:t>
            </a:r>
            <a:r>
              <a:rPr lang="pt-BR" sz="3200" dirty="0" err="1" smtClean="0">
                <a:latin typeface="Bookman Old Style" pitchFamily="18" charset="0"/>
              </a:rPr>
              <a:t>son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del</a:t>
            </a:r>
            <a:r>
              <a:rPr lang="pt-BR" sz="3200" dirty="0" smtClean="0">
                <a:latin typeface="Bookman Old Style" pitchFamily="18" charset="0"/>
              </a:rPr>
              <a:t> mercado y no de </a:t>
            </a:r>
            <a:r>
              <a:rPr lang="pt-BR" sz="3200" dirty="0" err="1" smtClean="0">
                <a:solidFill>
                  <a:srgbClr val="FFFF00"/>
                </a:solidFill>
                <a:latin typeface="Bookman Old Style" pitchFamily="18" charset="0"/>
              </a:rPr>
              <a:t>Zeis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lo</a:t>
            </a:r>
            <a:r>
              <a:rPr lang="pt-BR" sz="3200" dirty="0" smtClean="0">
                <a:latin typeface="Bookman Old Style" pitchFamily="18" charset="0"/>
              </a:rPr>
              <a:t> que torna </a:t>
            </a:r>
            <a:r>
              <a:rPr lang="pt-BR" sz="3200" dirty="0" err="1" smtClean="0">
                <a:latin typeface="Bookman Old Style" pitchFamily="18" charset="0"/>
              </a:rPr>
              <a:t>las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indemnizaciones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muy</a:t>
            </a:r>
            <a:r>
              <a:rPr lang="pt-BR" sz="3200" dirty="0" smtClean="0">
                <a:latin typeface="Bookman Old Style" pitchFamily="18" charset="0"/>
              </a:rPr>
              <a:t> </a:t>
            </a:r>
            <a:r>
              <a:rPr lang="pt-BR" sz="3200" dirty="0" err="1" smtClean="0">
                <a:latin typeface="Bookman Old Style" pitchFamily="18" charset="0"/>
              </a:rPr>
              <a:t>costosas</a:t>
            </a:r>
            <a:r>
              <a:rPr lang="pt-BR" sz="3200" dirty="0" smtClean="0">
                <a:latin typeface="Bookman Old Style" pitchFamily="18" charset="0"/>
              </a:rPr>
              <a:t>.</a:t>
            </a:r>
            <a:endParaRPr lang="pt-BR" sz="32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pt-BR" sz="8000" i="1" dirty="0" smtClean="0"/>
          </a:p>
          <a:p>
            <a:pPr algn="ctr">
              <a:buFont typeface="Wingdings" pitchFamily="2" charset="2"/>
              <a:buNone/>
              <a:defRPr/>
            </a:pPr>
            <a:r>
              <a:rPr lang="pt-BR" sz="8000" i="1" dirty="0" err="1" smtClean="0"/>
              <a:t>Gracias</a:t>
            </a:r>
            <a:r>
              <a:rPr lang="pt-BR" sz="8000" i="1" dirty="0" smtClean="0"/>
              <a:t>!</a:t>
            </a:r>
            <a:endParaRPr lang="pt-BR" sz="8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1615</TotalTime>
  <Words>90</Words>
  <Application>Microsoft Office PowerPoint</Application>
  <PresentationFormat>Apresentação na tela (4:3)</PresentationFormat>
  <Paragraphs>18</Paragraphs>
  <Slides>30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Beam</vt:lpstr>
      <vt:lpstr> Instrumentos de Políticas Urbanas en América Latina </vt:lpstr>
      <vt:lpstr>      Las ZEIS son areas en las cuales solamente se pueden construir habitaciones consideradas de interés social.</vt:lpstr>
      <vt:lpstr>Slide 3</vt:lpstr>
      <vt:lpstr>Slide 4</vt:lpstr>
      <vt:lpstr>Slide 5</vt:lpstr>
      <vt:lpstr>    Las ZEIS en la Operación Urbana Agua Branca</vt:lpstr>
      <vt:lpstr>Slide 7</vt:lpstr>
      <vt:lpstr>Slide 8</vt:lpstr>
      <vt:lpstr>    Las Zeis en la Operación Urbana Faria Lima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     Las Zeis en la Operación Urbana Agua Espraiada  La Favela Jardim Edith 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      El problema más importante de las Zeis: Las Zeis ubicadas en terrenos públicos con favelas son más fáciles de urbanizar</vt:lpstr>
      <vt:lpstr>       Las ubicadas en terrenos privados son más complicadas pues los dueños ( con raras excepciones)  no hacen nada y esperan posibles desapropiaciones. Las cortes han considerado que el valor de estos terrenos  son del mercado y no de Zeis lo que torna las indemnizaciones muy costosas.</vt:lpstr>
      <vt:lpstr>Slide 30</vt:lpstr>
    </vt:vector>
  </TitlesOfParts>
  <Company> My 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PROYECTOS URBANOS</dc:title>
  <dc:creator>Luis Sandroni</dc:creator>
  <cp:lastModifiedBy>Luiz</cp:lastModifiedBy>
  <cp:revision>162</cp:revision>
  <dcterms:created xsi:type="dcterms:W3CDTF">2004-04-29T02:54:46Z</dcterms:created>
  <dcterms:modified xsi:type="dcterms:W3CDTF">2013-10-03T03:36:57Z</dcterms:modified>
</cp:coreProperties>
</file>