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53" r:id="rId2"/>
    <p:sldId id="399" r:id="rId3"/>
    <p:sldId id="501" r:id="rId4"/>
    <p:sldId id="502" r:id="rId5"/>
    <p:sldId id="510" r:id="rId6"/>
    <p:sldId id="518" r:id="rId7"/>
    <p:sldId id="504" r:id="rId8"/>
    <p:sldId id="500" r:id="rId9"/>
    <p:sldId id="506" r:id="rId10"/>
    <p:sldId id="511" r:id="rId11"/>
    <p:sldId id="507" r:id="rId12"/>
    <p:sldId id="513" r:id="rId13"/>
    <p:sldId id="515" r:id="rId14"/>
    <p:sldId id="517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CC66"/>
    <a:srgbClr val="CCECFF"/>
    <a:srgbClr val="00003C"/>
    <a:srgbClr val="000040"/>
    <a:srgbClr val="000044"/>
    <a:srgbClr val="000050"/>
    <a:srgbClr val="0000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0577" autoAdjust="0"/>
  </p:normalViewPr>
  <p:slideViewPr>
    <p:cSldViewPr>
      <p:cViewPr varScale="1">
        <p:scale>
          <a:sx n="61" d="100"/>
          <a:sy n="61" d="100"/>
        </p:scale>
        <p:origin x="-1452" y="-84"/>
      </p:cViewPr>
      <p:guideLst>
        <p:guide orient="horz" pos="2160"/>
        <p:guide orient="horz" pos="981"/>
        <p:guide orient="horz" pos="482"/>
        <p:guide orient="horz" pos="3158"/>
        <p:guide orient="horz" pos="1933"/>
        <p:guide orient="horz" pos="2795"/>
        <p:guide orient="horz" pos="527"/>
        <p:guide pos="5511"/>
        <p:guide pos="249"/>
        <p:guide pos="3107"/>
        <p:guide pos="4558"/>
        <p:guide pos="1837"/>
        <p:guide pos="2835"/>
        <p:guide pos="292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189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38C5091-6C9B-4FE1-8630-B4C786A145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0DAAE38-72CC-4337-9306-4357F5465D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190625" y="877888"/>
            <a:ext cx="4473575" cy="31638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/>
          </p:nvPr>
        </p:nvSpPr>
        <p:spPr>
          <a:xfrm>
            <a:off x="1060450" y="4349750"/>
            <a:ext cx="4732338" cy="3506788"/>
          </a:xfrm>
          <a:noFill/>
          <a:ln/>
        </p:spPr>
        <p:txBody>
          <a:bodyPr wrap="none" lIns="84271" tIns="42136" rIns="84271" bIns="42136" anchor="ctr"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s-A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13"/>
          <p:cNvSpPr txBox="1">
            <a:spLocks noGrp="1" noChangeArrowheads="1"/>
          </p:cNvSpPr>
          <p:nvPr/>
        </p:nvSpPr>
        <p:spPr bwMode="auto">
          <a:xfrm>
            <a:off x="3884613" y="8685213"/>
            <a:ext cx="2960687" cy="44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068ABF0-1570-4294-AD46-CF61F0B3F10F}" type="slidenum">
              <a:rPr lang="es-ES" sz="1200">
                <a:solidFill>
                  <a:srgbClr val="000000"/>
                </a:solidFill>
              </a:rPr>
              <a:pPr algn="r" defTabSz="449263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313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59300" cy="3419475"/>
          </a:xfrm>
          <a:solidFill>
            <a:srgbClr val="FFFFFF"/>
          </a:solidFill>
          <a:ln/>
        </p:spPr>
      </p:sp>
      <p:sp>
        <p:nvSpPr>
          <p:cNvPr id="313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6875" cy="4105275"/>
          </a:xfrm>
          <a:noFill/>
          <a:ln/>
        </p:spPr>
        <p:txBody>
          <a:bodyPr wrap="none" lIns="90000" tIns="46800" rIns="90000" bIns="46800" anchor="ctr"/>
          <a:lstStyle/>
          <a:p>
            <a:endParaRPr lang="es-A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5394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s-AR" smtClean="0"/>
          </a:p>
        </p:txBody>
      </p:sp>
      <p:sp>
        <p:nvSpPr>
          <p:cNvPr id="315395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AB1611C-1C5B-4BF5-B003-434B6867B8B1}" type="slidenum">
              <a:rPr lang="es-AR" sz="1200">
                <a:solidFill>
                  <a:schemeClr val="tx1"/>
                </a:solidFill>
                <a:latin typeface="Calibri" pitchFamily="34" charset="0"/>
              </a:rPr>
              <a:pPr algn="r"/>
              <a:t>10</a:t>
            </a:fld>
            <a:endParaRPr lang="es-AR" sz="120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B810B-7564-48F9-BB63-40384BF8E4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FBFA2-066F-4E88-9D16-67ADBED2E6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0D2CC-ADC1-4A91-A8A1-51C7A4A5E9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1190C-E27C-49DF-9CA1-B61FC749C6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2BDF4-F55D-41ED-844C-F5D9CA22608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FD2D0-AF80-4A2D-9C17-638C1535E6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4A90E-9943-474B-B420-5CB5DE6A480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37296-5A31-4AB5-8EA0-4159FF0A702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ADA9C-66A9-47A7-9B56-3D41C7647A5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C2673-F04E-47FE-857B-3F287C286C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3874E-55CB-48DB-A8AA-E6BA0DFAACD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267DB-023A-4ABA-858C-1AEA0AEF9B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F4428-4E7E-432E-B805-686CA227FC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35997-27C9-4FBD-ACAB-1072CF4ADD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A8032-64D1-44AC-B45E-D12CDC8342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6107-ADE7-4929-B7D8-6EF863E7DB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B00A861-30A8-4D77-BFE6-399BA6456B7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  <p:sldLayoutId id="2147483649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oleObject" Target="../embeddings/Hoja_de_c_lculo_de_Microsoft_Office_Excel_97-20031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wmf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if-territorial.gov.ar/" TargetMode="External"/><Relationship Id="rId2" Type="http://schemas.openxmlformats.org/officeDocument/2006/relationships/hyperlink" Target="mailto:maguilar@minplan.gov.a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>
            <a:spLocks noChangeArrowheads="1"/>
          </p:cNvSpPr>
          <p:nvPr/>
        </p:nvSpPr>
        <p:spPr bwMode="auto">
          <a:xfrm>
            <a:off x="1539875" y="5940425"/>
            <a:ext cx="6027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AR" sz="1600">
                <a:solidFill>
                  <a:schemeClr val="bg1"/>
                </a:solidFill>
              </a:rPr>
              <a:t>Subsecretaría de Planificación Territorial de la Inversión Pública</a:t>
            </a:r>
          </a:p>
          <a:p>
            <a:pPr algn="ctr"/>
            <a:r>
              <a:rPr lang="es-AR" sz="1600">
                <a:solidFill>
                  <a:schemeClr val="bg1"/>
                </a:solidFill>
              </a:rPr>
              <a:t>Ministerio de Planificación Federal, Inversión Pública y Servicios</a:t>
            </a:r>
          </a:p>
        </p:txBody>
      </p:sp>
      <p:sp>
        <p:nvSpPr>
          <p:cNvPr id="20482" name="Line 4"/>
          <p:cNvSpPr>
            <a:spLocks noChangeShapeType="1"/>
          </p:cNvSpPr>
          <p:nvPr/>
        </p:nvSpPr>
        <p:spPr bwMode="auto">
          <a:xfrm>
            <a:off x="250825" y="981075"/>
            <a:ext cx="864235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endParaRPr lang="es-AR"/>
          </a:p>
        </p:txBody>
      </p:sp>
      <p:sp>
        <p:nvSpPr>
          <p:cNvPr id="20483" name="Line 5"/>
          <p:cNvSpPr>
            <a:spLocks noChangeShapeType="1"/>
          </p:cNvSpPr>
          <p:nvPr/>
        </p:nvSpPr>
        <p:spPr bwMode="auto">
          <a:xfrm>
            <a:off x="323850" y="5876925"/>
            <a:ext cx="864235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endParaRPr lang="es-AR"/>
          </a:p>
        </p:txBody>
      </p:sp>
      <p:sp>
        <p:nvSpPr>
          <p:cNvPr id="240647" name="Text Box 7"/>
          <p:cNvSpPr txBox="1">
            <a:spLocks noChangeArrowheads="1"/>
          </p:cNvSpPr>
          <p:nvPr/>
        </p:nvSpPr>
        <p:spPr bwMode="auto">
          <a:xfrm>
            <a:off x="684213" y="1125538"/>
            <a:ext cx="79200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REFLEXIONES SOBRE POLÍTICAS DE SUELO EN ARGENTINA</a:t>
            </a:r>
            <a:endParaRPr lang="es-AR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0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0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0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0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0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AR" sz="20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s-AR" sz="20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LA CUESTIÓN URBANA EN PERSPECTIVA NACIONAL</a:t>
            </a:r>
          </a:p>
          <a:p>
            <a:pPr algn="ctr">
              <a:defRPr/>
            </a:pPr>
            <a:r>
              <a:rPr lang="es-ES" sz="1600" b="1" cap="all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LINEAMIENTOS EN BUSCA DE políticas públicas CONVERGENTES</a:t>
            </a:r>
          </a:p>
          <a:p>
            <a:pPr algn="ctr">
              <a:defRPr/>
            </a:pPr>
            <a:endParaRPr lang="es-ES" sz="1600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1600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1600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1600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AR" sz="1600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6 CuadroTexto"/>
          <p:cNvSpPr txBox="1">
            <a:spLocks noChangeArrowheads="1"/>
          </p:cNvSpPr>
          <p:nvPr/>
        </p:nvSpPr>
        <p:spPr bwMode="auto">
          <a:xfrm>
            <a:off x="1214438" y="115888"/>
            <a:ext cx="66262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600" b="1">
                <a:solidFill>
                  <a:schemeClr val="bg1"/>
                </a:solidFill>
              </a:rPr>
              <a:t>INSTRUMENTOS DE POLÍTICAS URBANAS EN AMERICA LATINA:</a:t>
            </a:r>
          </a:p>
          <a:p>
            <a:pPr algn="ctr"/>
            <a:r>
              <a:rPr lang="es-ES" sz="1600" b="1">
                <a:solidFill>
                  <a:schemeClr val="bg1"/>
                </a:solidFill>
              </a:rPr>
              <a:t>EXPERIENCIAS RECIENTES Y PERSPECTIVAS</a:t>
            </a:r>
          </a:p>
          <a:p>
            <a:pPr algn="ctr"/>
            <a:r>
              <a:rPr lang="es-ES" sz="1600">
                <a:solidFill>
                  <a:schemeClr val="bg1"/>
                </a:solidFill>
              </a:rPr>
              <a:t>CIPUV – Universidad Torcuato Di Tella / Lincoln Institute of Land Policy</a:t>
            </a:r>
            <a:endParaRPr lang="es-AR" sz="1600">
              <a:solidFill>
                <a:schemeClr val="bg1"/>
              </a:solidFill>
            </a:endParaRPr>
          </a:p>
        </p:txBody>
      </p:sp>
      <p:sp>
        <p:nvSpPr>
          <p:cNvPr id="20486" name="7 Rectángulo"/>
          <p:cNvSpPr>
            <a:spLocks noChangeArrowheads="1"/>
          </p:cNvSpPr>
          <p:nvPr/>
        </p:nvSpPr>
        <p:spPr bwMode="auto">
          <a:xfrm>
            <a:off x="1116013" y="5056188"/>
            <a:ext cx="69119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2000" b="1">
                <a:solidFill>
                  <a:schemeClr val="bg1"/>
                </a:solidFill>
              </a:rPr>
              <a:t>Marta Aguilar, arq. </a:t>
            </a:r>
          </a:p>
          <a:p>
            <a:pPr algn="ctr"/>
            <a:r>
              <a:rPr lang="es-ES" sz="1800">
                <a:solidFill>
                  <a:schemeClr val="bg1"/>
                </a:solidFill>
              </a:rPr>
              <a:t>Directora Nacional de Planificación Estratégica Territorial</a:t>
            </a:r>
            <a:endParaRPr lang="es-AR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1304925"/>
            <a:ext cx="8569325" cy="4716463"/>
          </a:xfrm>
        </p:spPr>
      </p:pic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252413" y="725488"/>
            <a:ext cx="8642350" cy="255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  <a:defRPr/>
            </a:pPr>
            <a:r>
              <a:rPr lang="en-GB" sz="18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+mn-cs"/>
              </a:rPr>
              <a:t>PLAN ESTRATÉGICO TERRITORIAL “ARGENTINA 2016” – AVANCE I</a:t>
            </a:r>
          </a:p>
        </p:txBody>
      </p:sp>
      <p:sp>
        <p:nvSpPr>
          <p:cNvPr id="21507" name="Line 4"/>
          <p:cNvSpPr>
            <a:spLocks noChangeShapeType="1"/>
          </p:cNvSpPr>
          <p:nvPr/>
        </p:nvSpPr>
        <p:spPr bwMode="auto">
          <a:xfrm>
            <a:off x="252413" y="1052513"/>
            <a:ext cx="864235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endParaRPr lang="es-AR"/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377825" y="6197600"/>
            <a:ext cx="85566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pPr algn="ctr" defTabSz="828675" hangingPunct="0">
              <a:lnSpc>
                <a:spcPct val="58000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s-ES" sz="1500">
                <a:solidFill>
                  <a:srgbClr val="E6E6E6"/>
                </a:solidFill>
              </a:rPr>
              <a:t>Proceso de construcción conducido por el Gobierno Nacional mediante la formación  de consensos</a:t>
            </a:r>
          </a:p>
          <a:p>
            <a:pPr algn="ctr" defTabSz="828675" hangingPunct="0">
              <a:lnSpc>
                <a:spcPct val="58000"/>
              </a:lnSpc>
              <a:buClr>
                <a:srgbClr val="000000"/>
              </a:buClr>
              <a:buSzPct val="45000"/>
              <a:buFont typeface="StarSymbol"/>
              <a:buNone/>
            </a:pPr>
            <a:endParaRPr lang="es-ES" sz="1500">
              <a:solidFill>
                <a:srgbClr val="E6E6E6"/>
              </a:solidFill>
            </a:endParaRPr>
          </a:p>
          <a:p>
            <a:pPr algn="ctr" defTabSz="828675" hangingPunct="0">
              <a:lnSpc>
                <a:spcPct val="58000"/>
              </a:lnSpc>
              <a:buClr>
                <a:srgbClr val="000000"/>
              </a:buClr>
              <a:buSzPct val="45000"/>
              <a:buFont typeface="StarSymbol"/>
              <a:buNone/>
            </a:pPr>
            <a:r>
              <a:rPr lang="es-ES" sz="1500">
                <a:solidFill>
                  <a:srgbClr val="E6E6E6"/>
                </a:solidFill>
              </a:rPr>
              <a:t> para lograr una guía de políticas de estado en materia de inversión pública en infraestructuras</a:t>
            </a:r>
          </a:p>
          <a:p>
            <a:pPr algn="ctr" defTabSz="828675" hangingPunct="0">
              <a:lnSpc>
                <a:spcPct val="58000"/>
              </a:lnSpc>
              <a:buClr>
                <a:srgbClr val="000000"/>
              </a:buClr>
              <a:buSzPct val="45000"/>
              <a:buFont typeface="StarSymbol"/>
              <a:buNone/>
            </a:pPr>
            <a:endParaRPr lang="es-ES_tradnl" sz="1500" i="1">
              <a:solidFill>
                <a:srgbClr val="E6E6E6"/>
              </a:solidFill>
            </a:endParaRPr>
          </a:p>
        </p:txBody>
      </p:sp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250825" y="93663"/>
            <a:ext cx="864235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1800" b="1">
                <a:solidFill>
                  <a:schemeClr val="bg1"/>
                </a:solidFill>
              </a:rPr>
              <a:t>Ministerio de Planificación Federal, Inversión Pública y Servicios</a:t>
            </a:r>
          </a:p>
          <a:p>
            <a:pPr algn="ctr"/>
            <a:r>
              <a:rPr lang="es-AR" sz="1600">
                <a:solidFill>
                  <a:schemeClr val="bg1"/>
                </a:solidFill>
              </a:rPr>
              <a:t>Subsecretaría de Planificación Territorial de la Inversión Pública</a:t>
            </a:r>
            <a:endParaRPr lang="es-E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2276475"/>
            <a:ext cx="2214563" cy="298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2349500"/>
            <a:ext cx="218916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2349500"/>
            <a:ext cx="2185987" cy="293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9125" y="2349500"/>
            <a:ext cx="2174875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Line 6"/>
          <p:cNvSpPr>
            <a:spLocks noChangeShapeType="1"/>
          </p:cNvSpPr>
          <p:nvPr/>
        </p:nvSpPr>
        <p:spPr bwMode="auto">
          <a:xfrm>
            <a:off x="252413" y="765175"/>
            <a:ext cx="864235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endParaRPr lang="es-AR"/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250825" y="44450"/>
            <a:ext cx="864235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1800" b="1">
                <a:solidFill>
                  <a:schemeClr val="bg1"/>
                </a:solidFill>
              </a:rPr>
              <a:t>Ministerio de Planificación Federal, Inversión Pública y Servicios</a:t>
            </a:r>
          </a:p>
          <a:p>
            <a:pPr algn="ctr"/>
            <a:r>
              <a:rPr lang="es-AR" sz="1600">
                <a:solidFill>
                  <a:schemeClr val="bg1"/>
                </a:solidFill>
              </a:rPr>
              <a:t>Subsecretaría de Planificación Territorial de la Inversión Pública</a:t>
            </a:r>
            <a:endParaRPr lang="es-ES" sz="1600">
              <a:solidFill>
                <a:schemeClr val="bg1"/>
              </a:solidFill>
            </a:endParaRPr>
          </a:p>
        </p:txBody>
      </p:sp>
      <p:sp>
        <p:nvSpPr>
          <p:cNvPr id="305160" name="Rectangle 8"/>
          <p:cNvSpPr>
            <a:spLocks noChangeArrowheads="1"/>
          </p:cNvSpPr>
          <p:nvPr/>
        </p:nvSpPr>
        <p:spPr bwMode="auto">
          <a:xfrm>
            <a:off x="179388" y="836613"/>
            <a:ext cx="8964612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StarSymbol"/>
              <a:buNone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  <a:defRPr/>
            </a:pPr>
            <a:r>
              <a:rPr lang="en-GB" sz="1800" b="1">
                <a:solidFill>
                  <a:srgbClr val="FF6600"/>
                </a:solidFill>
              </a:rPr>
              <a:t>PLAN ESTRATÉGICO TERRITORIAL – (PET) - AVANCE II</a:t>
            </a:r>
            <a:r>
              <a:rPr lang="en-GB" sz="18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18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GB" sz="18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560" name="Line 10"/>
          <p:cNvSpPr>
            <a:spLocks noChangeShapeType="1"/>
          </p:cNvSpPr>
          <p:nvPr/>
        </p:nvSpPr>
        <p:spPr bwMode="auto">
          <a:xfrm>
            <a:off x="4643438" y="2060575"/>
            <a:ext cx="23050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23561" name="Line 11"/>
          <p:cNvSpPr>
            <a:spLocks noChangeShapeType="1"/>
          </p:cNvSpPr>
          <p:nvPr/>
        </p:nvSpPr>
        <p:spPr bwMode="auto">
          <a:xfrm>
            <a:off x="4643438" y="2060575"/>
            <a:ext cx="0" cy="352901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23562" name="Line 13"/>
          <p:cNvSpPr>
            <a:spLocks noChangeShapeType="1"/>
          </p:cNvSpPr>
          <p:nvPr/>
        </p:nvSpPr>
        <p:spPr bwMode="auto">
          <a:xfrm>
            <a:off x="6948488" y="2060575"/>
            <a:ext cx="0" cy="352901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23563" name="Line 14"/>
          <p:cNvSpPr>
            <a:spLocks noChangeShapeType="1"/>
          </p:cNvSpPr>
          <p:nvPr/>
        </p:nvSpPr>
        <p:spPr bwMode="auto">
          <a:xfrm flipH="1">
            <a:off x="4643438" y="5589588"/>
            <a:ext cx="23050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082" name="Group 2"/>
          <p:cNvGraphicFramePr>
            <a:graphicFrameLocks noGrp="1"/>
          </p:cNvGraphicFramePr>
          <p:nvPr/>
        </p:nvGraphicFramePr>
        <p:xfrm>
          <a:off x="539750" y="1052513"/>
          <a:ext cx="8064500" cy="5662930"/>
        </p:xfrm>
        <a:graphic>
          <a:graphicData uri="http://schemas.openxmlformats.org/drawingml/2006/table">
            <a:tbl>
              <a:tblPr/>
              <a:tblGrid>
                <a:gridCol w="920750"/>
                <a:gridCol w="1660525"/>
                <a:gridCol w="966788"/>
                <a:gridCol w="1330325"/>
                <a:gridCol w="1241425"/>
                <a:gridCol w="781050"/>
                <a:gridCol w="1163637"/>
              </a:tblGrid>
              <a:tr h="1263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goría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Denominación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Cantidad de localida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Cantidad de población</a:t>
                      </a:r>
                      <a:endParaRPr kumimoji="0" lang="es-ES_tradnl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urbana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Promedio población x localidad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% del total de población</a:t>
                      </a:r>
                      <a:endParaRPr kumimoji="0" lang="es-ES_tradnl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urbana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Acumulado de % población</a:t>
                      </a:r>
                      <a:endParaRPr kumimoji="0" lang="es-ES_tradnl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urbana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Nodo Internacional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13.096.874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13.096.874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40,3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40,3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Nodos Nacionales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4.204.674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1.051.169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53,3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Nodos Regionales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5.115.304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284.184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15,8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69,0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Nodos Subregionales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4.317.358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52.651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82,3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Nodos Microregionales 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2.632.644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16.454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90,4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Nodos Microregionales 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2.822.286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5.589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Nodos Microregionales 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287.568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3.231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100,0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75" name="Text Box 76"/>
          <p:cNvSpPr txBox="1">
            <a:spLocks noChangeArrowheads="1"/>
          </p:cNvSpPr>
          <p:nvPr/>
        </p:nvSpPr>
        <p:spPr bwMode="auto">
          <a:xfrm>
            <a:off x="-468313" y="515938"/>
            <a:ext cx="684053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30" tIns="45715" rIns="91430" bIns="45715" anchor="b" anchorCtr="1">
            <a:spAutoFit/>
          </a:bodyPr>
          <a:lstStyle/>
          <a:p>
            <a:pPr algn="ctr" defTabSz="449263"/>
            <a:r>
              <a:rPr lang="es-ES_tradnl" sz="2000" b="1">
                <a:solidFill>
                  <a:schemeClr val="accent1"/>
                </a:solidFill>
                <a:latin typeface="Frutiger LT Std 55 Roman"/>
              </a:rPr>
              <a:t>DISTRIBUCIÓN SEGÚN JERARQUÍAS</a:t>
            </a:r>
          </a:p>
        </p:txBody>
      </p:sp>
      <p:sp>
        <p:nvSpPr>
          <p:cNvPr id="25676" name="Rectangle 77"/>
          <p:cNvSpPr>
            <a:spLocks noChangeArrowheads="1"/>
          </p:cNvSpPr>
          <p:nvPr/>
        </p:nvSpPr>
        <p:spPr bwMode="auto">
          <a:xfrm>
            <a:off x="395288" y="476250"/>
            <a:ext cx="7772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s-AR" sz="2400" b="1">
              <a:solidFill>
                <a:srgbClr val="FF6600"/>
              </a:solidFill>
              <a:latin typeface="Frutiger LT Std 87 ExtraBlk Cn"/>
            </a:endParaRPr>
          </a:p>
        </p:txBody>
      </p:sp>
      <p:sp>
        <p:nvSpPr>
          <p:cNvPr id="25677" name="Rectangle 78"/>
          <p:cNvSpPr>
            <a:spLocks noChangeArrowheads="1"/>
          </p:cNvSpPr>
          <p:nvPr/>
        </p:nvSpPr>
        <p:spPr bwMode="auto">
          <a:xfrm>
            <a:off x="611188" y="260350"/>
            <a:ext cx="4167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2000" b="1">
                <a:solidFill>
                  <a:srgbClr val="FF6600"/>
                </a:solidFill>
              </a:rPr>
              <a:t>SISTEMA  URBANO ARGENTINO</a:t>
            </a:r>
            <a:endParaRPr lang="es-ES" sz="2000" b="1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92" y="-306388"/>
            <a:ext cx="4114800" cy="1143001"/>
          </a:xfrm>
        </p:spPr>
        <p:txBody>
          <a:bodyPr/>
          <a:lstStyle/>
          <a:p>
            <a:r>
              <a:rPr lang="es-AR" sz="1600" dirty="0" smtClean="0">
                <a:solidFill>
                  <a:srgbClr val="FF6600"/>
                </a:solidFill>
              </a:rPr>
              <a:t>SISTEMA URBANO ARGENTINO</a:t>
            </a:r>
            <a:endParaRPr lang="es-ES" sz="1600" dirty="0" smtClean="0">
              <a:solidFill>
                <a:srgbClr val="FF6600"/>
              </a:solidFill>
            </a:endParaRPr>
          </a:p>
        </p:txBody>
      </p:sp>
      <p:sp>
        <p:nvSpPr>
          <p:cNvPr id="26626" name="Rectangle 8"/>
          <p:cNvSpPr>
            <a:spLocks noChangeArrowheads="1"/>
          </p:cNvSpPr>
          <p:nvPr/>
        </p:nvSpPr>
        <p:spPr bwMode="auto">
          <a:xfrm>
            <a:off x="4355976" y="-171450"/>
            <a:ext cx="48244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s-AR" sz="1600" dirty="0">
                <a:solidFill>
                  <a:srgbClr val="FF6600"/>
                </a:solidFill>
              </a:rPr>
              <a:t>DIFERENCIA RANKING POBLACION</a:t>
            </a:r>
            <a:br>
              <a:rPr lang="es-AR" sz="1600" dirty="0">
                <a:solidFill>
                  <a:srgbClr val="FF6600"/>
                </a:solidFill>
              </a:rPr>
            </a:br>
            <a:r>
              <a:rPr lang="es-AR" sz="1600" dirty="0">
                <a:solidFill>
                  <a:srgbClr val="FF6600"/>
                </a:solidFill>
              </a:rPr>
              <a:t>RANKING CENTRALIDAD</a:t>
            </a:r>
            <a:endParaRPr lang="es-ES" sz="1600" dirty="0">
              <a:solidFill>
                <a:srgbClr val="FF6600"/>
              </a:solidFill>
            </a:endParaRPr>
          </a:p>
        </p:txBody>
      </p:sp>
      <p:sp>
        <p:nvSpPr>
          <p:cNvPr id="26627" name="Rectangle 10"/>
          <p:cNvSpPr>
            <a:spLocks noChangeArrowheads="1"/>
          </p:cNvSpPr>
          <p:nvPr/>
        </p:nvSpPr>
        <p:spPr bwMode="auto">
          <a:xfrm>
            <a:off x="-1260475" y="4005263"/>
            <a:ext cx="863600" cy="1152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/>
          </a:p>
        </p:txBody>
      </p:sp>
      <p:pic>
        <p:nvPicPr>
          <p:cNvPr id="26628" name="Picture 12"/>
          <p:cNvPicPr>
            <a:picLocks noChangeAspect="1" noChangeArrowheads="1"/>
          </p:cNvPicPr>
          <p:nvPr/>
        </p:nvPicPr>
        <p:blipFill>
          <a:blip r:embed="rId2" cstate="print"/>
          <a:srcRect t="4716"/>
          <a:stretch>
            <a:fillRect/>
          </a:stretch>
        </p:blipFill>
        <p:spPr bwMode="auto">
          <a:xfrm>
            <a:off x="4779963" y="765175"/>
            <a:ext cx="3697287" cy="6092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6629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5250" y="4568825"/>
            <a:ext cx="1871663" cy="1306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663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764704"/>
            <a:ext cx="2986087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875" y="5180013"/>
            <a:ext cx="1944688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Rectangle 9"/>
          <p:cNvSpPr>
            <a:spLocks noChangeArrowheads="1"/>
          </p:cNvSpPr>
          <p:nvPr/>
        </p:nvSpPr>
        <p:spPr bwMode="auto">
          <a:xfrm>
            <a:off x="3248025" y="765175"/>
            <a:ext cx="904875" cy="6094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/>
          </a:p>
        </p:txBody>
      </p:sp>
      <p:sp>
        <p:nvSpPr>
          <p:cNvPr id="26633" name="Rectangle 11"/>
          <p:cNvSpPr>
            <a:spLocks noChangeArrowheads="1"/>
          </p:cNvSpPr>
          <p:nvPr/>
        </p:nvSpPr>
        <p:spPr bwMode="auto">
          <a:xfrm>
            <a:off x="3108325" y="4311650"/>
            <a:ext cx="1182688" cy="1322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AR"/>
          </a:p>
        </p:txBody>
      </p:sp>
      <p:pic>
        <p:nvPicPr>
          <p:cNvPr id="26634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765175"/>
            <a:ext cx="1109662" cy="2363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6635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2921000"/>
            <a:ext cx="1109662" cy="2365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Variacion nodos reg y subregionales con referencia-2.JPG"/>
          <p:cNvPicPr>
            <a:picLocks noChangeAspect="1"/>
          </p:cNvPicPr>
          <p:nvPr/>
        </p:nvPicPr>
        <p:blipFill>
          <a:blip r:embed="rId2" cstate="print"/>
          <a:srcRect l="12874" t="2751" r="9904" b="2751"/>
          <a:stretch>
            <a:fillRect/>
          </a:stretch>
        </p:blipFill>
        <p:spPr>
          <a:xfrm>
            <a:off x="740994" y="681307"/>
            <a:ext cx="3542974" cy="6132069"/>
          </a:xfrm>
          <a:prstGeom prst="rect">
            <a:avLst/>
          </a:prstGeom>
        </p:spPr>
      </p:pic>
      <p:pic>
        <p:nvPicPr>
          <p:cNvPr id="6" name="5 Imagen" descr="Variacion nodos microregionales con referencia-3.JPG"/>
          <p:cNvPicPr>
            <a:picLocks noChangeAspect="1"/>
          </p:cNvPicPr>
          <p:nvPr/>
        </p:nvPicPr>
        <p:blipFill>
          <a:blip r:embed="rId3" cstate="print"/>
          <a:srcRect l="8910" t="2751" r="12502" b="2751"/>
          <a:stretch>
            <a:fillRect/>
          </a:stretch>
        </p:blipFill>
        <p:spPr>
          <a:xfrm>
            <a:off x="4716016" y="690165"/>
            <a:ext cx="3600400" cy="6123211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69074" y="44624"/>
            <a:ext cx="39749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solidFill>
                  <a:srgbClr val="FF6600"/>
                </a:solidFill>
              </a:rPr>
              <a:t>DINÁMICA DEMOGRÁFICA (2001-2010</a:t>
            </a:r>
            <a:r>
              <a:rPr lang="es-ES" sz="1600" dirty="0" smtClean="0">
                <a:solidFill>
                  <a:srgbClr val="FF6600"/>
                </a:solidFill>
              </a:rPr>
              <a:t>)</a:t>
            </a:r>
          </a:p>
          <a:p>
            <a:r>
              <a:rPr lang="es-ES" sz="1400" dirty="0" smtClean="0">
                <a:solidFill>
                  <a:srgbClr val="FF6600"/>
                </a:solidFill>
              </a:rPr>
              <a:t>NODOS REGIONALES Y SUBREGIONALES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076056" y="312911"/>
            <a:ext cx="4312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6600"/>
                </a:solidFill>
              </a:rPr>
              <a:t>NODOS MICROREGIONALES</a:t>
            </a:r>
            <a:endParaRPr lang="es-AR" sz="1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82" name="Picture 4" descr="La Rioja-Tejidos"/>
          <p:cNvPicPr>
            <a:picLocks noChangeAspect="1" noChangeArrowheads="1"/>
          </p:cNvPicPr>
          <p:nvPr/>
        </p:nvPicPr>
        <p:blipFill>
          <a:blip r:embed="rId3" cstate="print"/>
          <a:srcRect l="1041" t="18050" r="29787" b="12917"/>
          <a:stretch>
            <a:fillRect/>
          </a:stretch>
        </p:blipFill>
        <p:spPr bwMode="auto">
          <a:xfrm>
            <a:off x="-1588" y="115888"/>
            <a:ext cx="5221288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0281" name="Object 9"/>
          <p:cNvGraphicFramePr>
            <a:graphicFrameLocks noChangeAspect="1"/>
          </p:cNvGraphicFramePr>
          <p:nvPr>
            <p:ph/>
          </p:nvPr>
        </p:nvGraphicFramePr>
        <p:xfrm>
          <a:off x="34925" y="3933825"/>
          <a:ext cx="5184775" cy="2814638"/>
        </p:xfrm>
        <a:graphic>
          <a:graphicData uri="http://schemas.openxmlformats.org/presentationml/2006/ole">
            <p:oleObj spid="_x0000_s310281" name="Gráfico" r:id="rId4" imgW="8667655" imgH="4762452" progId="Excel.Sheet.8">
              <p:embed/>
            </p:oleObj>
          </a:graphicData>
        </a:graphic>
      </p:graphicFrame>
      <p:pic>
        <p:nvPicPr>
          <p:cNvPr id="310283" name="Picture 11" descr="expansion_POSADA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1175" y="134938"/>
            <a:ext cx="4859338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284" name="Picture 12" descr="PRSP_COB INFRAESTRU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4913" y="3213100"/>
            <a:ext cx="26797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25" y="260350"/>
            <a:ext cx="5651500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1298" name="Text Box 3"/>
          <p:cNvSpPr txBox="1">
            <a:spLocks noChangeArrowheads="1"/>
          </p:cNvSpPr>
          <p:nvPr/>
        </p:nvSpPr>
        <p:spPr bwMode="auto">
          <a:xfrm>
            <a:off x="231775" y="5969000"/>
            <a:ext cx="464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>
                <a:solidFill>
                  <a:schemeClr val="bg1"/>
                </a:solidFill>
              </a:rPr>
              <a:t>PUERTO LIBERTAD – Pvcia. de Misiones</a:t>
            </a:r>
          </a:p>
        </p:txBody>
      </p:sp>
      <p:pic>
        <p:nvPicPr>
          <p:cNvPr id="311299" name="4 Imagen" descr="pico truncado santa cruz.jpg"/>
          <p:cNvPicPr>
            <a:picLocks noChangeAspect="1"/>
          </p:cNvPicPr>
          <p:nvPr/>
        </p:nvPicPr>
        <p:blipFill>
          <a:blip r:embed="rId3" cstate="print"/>
          <a:srcRect l="4047" r="14514" b="9291"/>
          <a:stretch>
            <a:fillRect/>
          </a:stretch>
        </p:blipFill>
        <p:spPr bwMode="auto">
          <a:xfrm>
            <a:off x="107950" y="3429000"/>
            <a:ext cx="5435600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1300" name="Text Box 6"/>
          <p:cNvSpPr txBox="1">
            <a:spLocks noChangeArrowheads="1"/>
          </p:cNvSpPr>
          <p:nvPr/>
        </p:nvSpPr>
        <p:spPr bwMode="auto">
          <a:xfrm>
            <a:off x="5651500" y="6237288"/>
            <a:ext cx="29273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800">
                <a:solidFill>
                  <a:schemeClr val="bg1"/>
                </a:solidFill>
              </a:rPr>
              <a:t>Pico Truncado, Santa Cruz</a:t>
            </a:r>
            <a:endParaRPr lang="es-ES" sz="1800">
              <a:solidFill>
                <a:schemeClr val="bg1"/>
              </a:solidFill>
            </a:endParaRPr>
          </a:p>
        </p:txBody>
      </p:sp>
      <p:sp>
        <p:nvSpPr>
          <p:cNvPr id="311301" name="Text Box 8"/>
          <p:cNvSpPr txBox="1">
            <a:spLocks noChangeArrowheads="1"/>
          </p:cNvSpPr>
          <p:nvPr/>
        </p:nvSpPr>
        <p:spPr bwMode="auto">
          <a:xfrm>
            <a:off x="5940425" y="260350"/>
            <a:ext cx="15176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800">
                <a:solidFill>
                  <a:schemeClr val="bg1"/>
                </a:solidFill>
              </a:rPr>
              <a:t>Pico Libertad</a:t>
            </a:r>
          </a:p>
          <a:p>
            <a:pPr algn="ctr"/>
            <a:r>
              <a:rPr lang="es-ES_tradnl" sz="1800">
                <a:solidFill>
                  <a:schemeClr val="bg1"/>
                </a:solidFill>
              </a:rPr>
              <a:t>Misiones</a:t>
            </a:r>
            <a:endParaRPr lang="es-ES" sz="1800">
              <a:solidFill>
                <a:schemeClr val="bg1"/>
              </a:solidFill>
            </a:endParaRPr>
          </a:p>
        </p:txBody>
      </p:sp>
      <p:pic>
        <p:nvPicPr>
          <p:cNvPr id="311302" name="Picture 9" descr="loberia usos del suelo 190520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1196975"/>
            <a:ext cx="4392612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1303" name="Text Box 10"/>
          <p:cNvSpPr txBox="1">
            <a:spLocks noChangeArrowheads="1"/>
          </p:cNvSpPr>
          <p:nvPr/>
        </p:nvSpPr>
        <p:spPr bwMode="auto">
          <a:xfrm>
            <a:off x="6591300" y="4365625"/>
            <a:ext cx="2444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800">
                <a:solidFill>
                  <a:schemeClr val="bg1"/>
                </a:solidFill>
              </a:rPr>
              <a:t>Lobería, Buenos Aires</a:t>
            </a:r>
            <a:endParaRPr lang="es-E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433513"/>
            <a:ext cx="8785225" cy="4516437"/>
          </a:xfrm>
        </p:spPr>
        <p:txBody>
          <a:bodyPr lIns="90000" tIns="46800" rIns="90000" bIns="46800"/>
          <a:lstStyle/>
          <a:p>
            <a:pPr marL="0" indent="0" defTabSz="449263" eaLnBrk="1" hangingPunct="1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AR" sz="1800" smtClean="0">
                <a:solidFill>
                  <a:srgbClr val="FFFFFF"/>
                </a:solidFill>
              </a:rPr>
              <a:t>Durante la producción del Plan Estratégico Territorial, se reconoce la necesidad de contar con un </a:t>
            </a:r>
            <a:r>
              <a:rPr lang="es-AR" sz="1800" u="sng" smtClean="0">
                <a:solidFill>
                  <a:srgbClr val="FFFFFF"/>
                </a:solidFill>
              </a:rPr>
              <a:t>marco legislativo que consolide la agenda de planificación territorial y establezca objetivos y principios comunes </a:t>
            </a:r>
            <a:r>
              <a:rPr lang="es-AR" sz="1800" smtClean="0">
                <a:solidFill>
                  <a:srgbClr val="FFFFFF"/>
                </a:solidFill>
              </a:rPr>
              <a:t>para todo el ámbito nacional.</a:t>
            </a:r>
          </a:p>
          <a:p>
            <a:pPr marL="0" indent="0" algn="just" defTabSz="449263" eaLnBrk="1" hangingPunct="1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s-AR" sz="1800" smtClean="0">
              <a:solidFill>
                <a:srgbClr val="FFFFFF"/>
              </a:solidFill>
            </a:endParaRPr>
          </a:p>
          <a:p>
            <a:pPr marL="0" indent="0" defTabSz="449263" eaLnBrk="1" hangingPunct="1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AR" sz="1800" smtClean="0">
                <a:solidFill>
                  <a:srgbClr val="FFFFFF"/>
                </a:solidFill>
              </a:rPr>
              <a:t>El anteproyecto es elaborado por el </a:t>
            </a:r>
            <a:r>
              <a:rPr lang="es-AR" sz="1800" u="sng" smtClean="0">
                <a:solidFill>
                  <a:srgbClr val="FFFFFF"/>
                </a:solidFill>
              </a:rPr>
              <a:t>Consejo Federal de Planificación y Ordenamiento Territorial</a:t>
            </a:r>
            <a:r>
              <a:rPr lang="es-AR" sz="1800" smtClean="0">
                <a:solidFill>
                  <a:srgbClr val="FFFFFF"/>
                </a:solidFill>
              </a:rPr>
              <a:t> (COFEPLAN) organismo que tiene como objetivo velar por la implementación de la Política Nacional de Desarrollo y Ordenamiento Territorial.</a:t>
            </a:r>
          </a:p>
          <a:p>
            <a:pPr marL="0" indent="0" algn="just" defTabSz="449263" eaLnBrk="1" hangingPunct="1"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s-AR" sz="1800" smtClean="0">
              <a:solidFill>
                <a:srgbClr val="FFFFFF"/>
              </a:solidFill>
            </a:endParaRPr>
          </a:p>
          <a:p>
            <a:pPr marL="0" indent="0" algn="just" defTabSz="449263" eaLnBrk="1" hangingPunct="1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AR" sz="1800" smtClean="0">
                <a:solidFill>
                  <a:srgbClr val="FFFFFF"/>
                </a:solidFill>
              </a:rPr>
              <a:t> Es presentado por la Presidenta Cristina </a:t>
            </a:r>
          </a:p>
          <a:p>
            <a:pPr marL="0" indent="0" algn="just" defTabSz="449263" eaLnBrk="1" hangingPunct="1"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AR" sz="1800" smtClean="0">
                <a:solidFill>
                  <a:srgbClr val="FFFFFF"/>
                </a:solidFill>
              </a:rPr>
              <a:t>Fernández de Kirchner, quien convoca a la </a:t>
            </a:r>
          </a:p>
          <a:p>
            <a:pPr marL="0" indent="0" algn="just" defTabSz="449263" eaLnBrk="1" hangingPunct="1"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AR" sz="1800" smtClean="0">
                <a:solidFill>
                  <a:srgbClr val="FFFFFF"/>
                </a:solidFill>
              </a:rPr>
              <a:t>realización de foros de debate para la </a:t>
            </a:r>
          </a:p>
          <a:p>
            <a:pPr marL="0" indent="0" algn="just" defTabSz="449263" eaLnBrk="1" hangingPunct="1"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s-AR" sz="1800" smtClean="0">
                <a:solidFill>
                  <a:srgbClr val="FFFFFF"/>
                </a:solidFill>
              </a:rPr>
              <a:t>formación de consenso (Septiembre 2010)</a:t>
            </a:r>
          </a:p>
          <a:p>
            <a:pPr marL="0" indent="0" algn="just" defTabSz="449263" eaLnBrk="1" hangingPunct="1"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es-AR" sz="2400" smtClean="0">
              <a:solidFill>
                <a:srgbClr val="FFFFFF"/>
              </a:solidFill>
            </a:endParaRPr>
          </a:p>
        </p:txBody>
      </p:sp>
      <p:sp>
        <p:nvSpPr>
          <p:cNvPr id="312322" name="Line 3"/>
          <p:cNvSpPr>
            <a:spLocks noChangeShapeType="1"/>
          </p:cNvSpPr>
          <p:nvPr/>
        </p:nvSpPr>
        <p:spPr bwMode="auto">
          <a:xfrm>
            <a:off x="179388" y="1052513"/>
            <a:ext cx="8642350" cy="1587"/>
          </a:xfrm>
          <a:prstGeom prst="line">
            <a:avLst/>
          </a:prstGeom>
          <a:noFill/>
          <a:ln w="3816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12323" name="Text Box 6"/>
          <p:cNvSpPr txBox="1">
            <a:spLocks noChangeArrowheads="1"/>
          </p:cNvSpPr>
          <p:nvPr/>
        </p:nvSpPr>
        <p:spPr bwMode="auto">
          <a:xfrm>
            <a:off x="592138" y="4724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AR" sz="1800">
              <a:solidFill>
                <a:schemeClr val="bg1"/>
              </a:solidFill>
            </a:endParaRPr>
          </a:p>
        </p:txBody>
      </p:sp>
      <p:sp>
        <p:nvSpPr>
          <p:cNvPr id="31232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-173038"/>
            <a:ext cx="8893175" cy="1441451"/>
          </a:xfrm>
        </p:spPr>
        <p:txBody>
          <a:bodyPr lIns="90000" tIns="46800" rIns="90000" bIns="46800"/>
          <a:lstStyle/>
          <a:p>
            <a:pPr defTabSz="449263" eaLnBrk="1" hangingPunct="1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smtClean="0">
                <a:solidFill>
                  <a:srgbClr val="FF6600"/>
                </a:solidFill>
              </a:rPr>
              <a:t>ANTEPROYECTO DE LEY DE PLANIFICACIÓN Y ORDENAMIENTO TERRITORIAL</a:t>
            </a:r>
            <a:br>
              <a:rPr lang="en-GB" sz="1600" b="1" smtClean="0">
                <a:solidFill>
                  <a:srgbClr val="FF6600"/>
                </a:solidFill>
              </a:rPr>
            </a:br>
            <a:r>
              <a:rPr lang="en-GB" sz="1600" b="1" smtClean="0">
                <a:solidFill>
                  <a:srgbClr val="FF6600"/>
                </a:solidFill>
              </a:rPr>
              <a:t/>
            </a:r>
            <a:br>
              <a:rPr lang="en-GB" sz="1600" b="1" smtClean="0">
                <a:solidFill>
                  <a:srgbClr val="FF6600"/>
                </a:solidFill>
              </a:rPr>
            </a:br>
            <a:r>
              <a:rPr lang="en-GB" sz="1600" b="1" smtClean="0">
                <a:solidFill>
                  <a:srgbClr val="FF6600"/>
                </a:solidFill>
              </a:rPr>
              <a:t>CONTEXTO POLÍTICO-INSTITUCIONAL</a:t>
            </a:r>
          </a:p>
        </p:txBody>
      </p:sp>
      <p:pic>
        <p:nvPicPr>
          <p:cNvPr id="312325" name="Picture 4"/>
          <p:cNvPicPr>
            <a:picLocks noChangeAspect="1" noChangeArrowheads="1"/>
          </p:cNvPicPr>
          <p:nvPr/>
        </p:nvPicPr>
        <p:blipFill>
          <a:blip r:embed="rId3" cstate="print"/>
          <a:srcRect b="14090"/>
          <a:stretch>
            <a:fillRect/>
          </a:stretch>
        </p:blipFill>
        <p:spPr bwMode="auto">
          <a:xfrm>
            <a:off x="4932363" y="3987800"/>
            <a:ext cx="3937000" cy="2609850"/>
          </a:xfrm>
          <a:prstGeom prst="rect">
            <a:avLst/>
          </a:prstGeom>
          <a:noFill/>
          <a:ln w="18000"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79 Rectángulo"/>
          <p:cNvSpPr/>
          <p:nvPr/>
        </p:nvSpPr>
        <p:spPr>
          <a:xfrm>
            <a:off x="6350" y="0"/>
            <a:ext cx="9137650" cy="476250"/>
          </a:xfrm>
          <a:prstGeom prst="rect">
            <a:avLst/>
          </a:prstGeom>
          <a:solidFill>
            <a:srgbClr val="105787"/>
          </a:solidFill>
          <a:ln>
            <a:solidFill>
              <a:srgbClr val="105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 sz="1800"/>
          </a:p>
        </p:txBody>
      </p:sp>
      <p:cxnSp>
        <p:nvCxnSpPr>
          <p:cNvPr id="13" name="12 Conector recto"/>
          <p:cNvCxnSpPr/>
          <p:nvPr/>
        </p:nvCxnSpPr>
        <p:spPr>
          <a:xfrm flipV="1">
            <a:off x="8027988" y="44450"/>
            <a:ext cx="0" cy="392113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0" y="6021388"/>
            <a:ext cx="9144000" cy="836612"/>
          </a:xfrm>
          <a:prstGeom prst="rect">
            <a:avLst/>
          </a:prstGeom>
          <a:solidFill>
            <a:srgbClr val="185784"/>
          </a:solidFill>
          <a:ln>
            <a:solidFill>
              <a:srgbClr val="0052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AR" sz="1800" dirty="0"/>
          </a:p>
        </p:txBody>
      </p:sp>
      <p:sp>
        <p:nvSpPr>
          <p:cNvPr id="314372" name="22 CuadroTexto"/>
          <p:cNvSpPr txBox="1">
            <a:spLocks noChangeArrowheads="1"/>
          </p:cNvSpPr>
          <p:nvPr/>
        </p:nvSpPr>
        <p:spPr bwMode="auto">
          <a:xfrm>
            <a:off x="323850" y="6259513"/>
            <a:ext cx="91376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MX" sz="1800">
                <a:solidFill>
                  <a:srgbClr val="FFFFFF"/>
                </a:solidFill>
                <a:latin typeface="Trebuchet MS" pitchFamily="34" charset="0"/>
              </a:rPr>
              <a:t>PROGRAMA DE FORTALECIMIENTO INSTITUCIONAL </a:t>
            </a:r>
          </a:p>
        </p:txBody>
      </p:sp>
      <p:pic>
        <p:nvPicPr>
          <p:cNvPr id="314373" name="Picture 18" descr="C:\Users\usuario\Desktop\Logo SSPTIP blanco sobre azu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238" y="6115050"/>
            <a:ext cx="185737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374" name="Picture 6" descr="C:\Users\usuario\Desktop\Logo CAF para ppt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7175" y="6165850"/>
            <a:ext cx="11588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5" name="Rectangle 12"/>
          <p:cNvSpPr>
            <a:spLocks noChangeArrowheads="1"/>
          </p:cNvSpPr>
          <p:nvPr/>
        </p:nvSpPr>
        <p:spPr bwMode="auto">
          <a:xfrm>
            <a:off x="528638" y="-306388"/>
            <a:ext cx="41148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s-AR" sz="1800" b="1">
                <a:solidFill>
                  <a:srgbClr val="FF6600"/>
                </a:solidFill>
              </a:rPr>
              <a:t>APOYO A LA PLANIFICACION </a:t>
            </a:r>
            <a:br>
              <a:rPr lang="es-AR" sz="1800" b="1">
                <a:solidFill>
                  <a:srgbClr val="FF6600"/>
                </a:solidFill>
              </a:rPr>
            </a:br>
            <a:r>
              <a:rPr lang="es-AR" sz="1800" b="1">
                <a:solidFill>
                  <a:srgbClr val="FF6600"/>
                </a:solidFill>
              </a:rPr>
              <a:t>TERRITORIAL</a:t>
            </a:r>
            <a:endParaRPr lang="es-ES" sz="1800" b="1">
              <a:solidFill>
                <a:srgbClr val="FF6600"/>
              </a:solidFill>
            </a:endParaRPr>
          </a:p>
        </p:txBody>
      </p:sp>
      <p:sp>
        <p:nvSpPr>
          <p:cNvPr id="314376" name="Rectangle 13"/>
          <p:cNvSpPr>
            <a:spLocks noChangeArrowheads="1"/>
          </p:cNvSpPr>
          <p:nvPr/>
        </p:nvSpPr>
        <p:spPr bwMode="auto">
          <a:xfrm>
            <a:off x="4500563" y="-315913"/>
            <a:ext cx="41148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s-AR" sz="1800" b="1">
                <a:solidFill>
                  <a:srgbClr val="FF6600"/>
                </a:solidFill>
              </a:rPr>
              <a:t>CAPACITACIÓN</a:t>
            </a:r>
            <a:endParaRPr lang="es-ES" sz="1800" b="1">
              <a:solidFill>
                <a:srgbClr val="FF6600"/>
              </a:solidFill>
            </a:endParaRPr>
          </a:p>
        </p:txBody>
      </p:sp>
      <p:pic>
        <p:nvPicPr>
          <p:cNvPr id="314377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9925" y="568325"/>
            <a:ext cx="7789863" cy="550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14378" name="22 CuadroTexto"/>
          <p:cNvSpPr txBox="1">
            <a:spLocks noChangeArrowheads="1"/>
          </p:cNvSpPr>
          <p:nvPr/>
        </p:nvSpPr>
        <p:spPr bwMode="auto">
          <a:xfrm>
            <a:off x="6732588" y="3644900"/>
            <a:ext cx="183673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s-MX" sz="1200" b="1">
                <a:solidFill>
                  <a:schemeClr val="tx1"/>
                </a:solidFill>
                <a:latin typeface="Trebuchet MS" pitchFamily="34" charset="0"/>
              </a:rPr>
              <a:t>320 AGENTES DE GOBIERNO </a:t>
            </a:r>
          </a:p>
          <a:p>
            <a:pPr>
              <a:lnSpc>
                <a:spcPct val="120000"/>
              </a:lnSpc>
            </a:pPr>
            <a:r>
              <a:rPr lang="es-MX" sz="1200" b="1">
                <a:solidFill>
                  <a:schemeClr val="tx1"/>
                </a:solidFill>
                <a:latin typeface="Trebuchet MS" pitchFamily="34" charset="0"/>
              </a:rPr>
              <a:t>CAPACITADOS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7" name="Text Box 4"/>
          <p:cNvSpPr txBox="1">
            <a:spLocks noChangeArrowheads="1"/>
          </p:cNvSpPr>
          <p:nvPr/>
        </p:nvSpPr>
        <p:spPr bwMode="auto">
          <a:xfrm>
            <a:off x="0" y="1341438"/>
            <a:ext cx="9144000" cy="4911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AR" sz="2000" b="1">
              <a:solidFill>
                <a:schemeClr val="bg1"/>
              </a:solidFill>
            </a:endParaRPr>
          </a:p>
          <a:p>
            <a:pPr algn="ctr"/>
            <a:r>
              <a:rPr lang="es-AR" sz="2000" b="1">
                <a:solidFill>
                  <a:schemeClr val="bg1"/>
                </a:solidFill>
              </a:rPr>
              <a:t>Abundancia de documentos de planificación  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Creciente incorporación de instrumentos de política de suelo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Déficit de aplicación como herramientas de gobierno</a:t>
            </a: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r>
              <a:rPr lang="es-AR" sz="2000" b="1">
                <a:solidFill>
                  <a:schemeClr val="bg1"/>
                </a:solidFill>
              </a:rPr>
              <a:t>Instrumentos urbanísticos “copiados”</a:t>
            </a:r>
            <a:r>
              <a:rPr lang="es-AR" sz="180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riesgo de importación sin historicidad</a:t>
            </a: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r>
              <a:rPr lang="es-AR" sz="2000" b="1">
                <a:solidFill>
                  <a:schemeClr val="bg1"/>
                </a:solidFill>
              </a:rPr>
              <a:t>Planificación Urbana Participativa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¿y el contexto rural?</a:t>
            </a: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r>
              <a:rPr lang="es-AR" sz="2000" b="1">
                <a:solidFill>
                  <a:schemeClr val="bg1"/>
                </a:solidFill>
              </a:rPr>
              <a:t>Procesos de expansión urbana que responden a fenómenos exógenos</a:t>
            </a:r>
            <a:r>
              <a:rPr lang="es-AR" sz="180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Requieren políticas complementarias e interescalares más allá de las normas</a:t>
            </a:r>
          </a:p>
          <a:p>
            <a:pPr algn="ctr"/>
            <a:r>
              <a:rPr lang="es-ES" sz="1800">
                <a:solidFill>
                  <a:schemeClr val="bg1"/>
                </a:solidFill>
              </a:rPr>
              <a:t>		</a:t>
            </a:r>
            <a:endParaRPr lang="es-AR" sz="1800">
              <a:solidFill>
                <a:schemeClr val="bg1"/>
              </a:solidFill>
            </a:endParaRPr>
          </a:p>
        </p:txBody>
      </p:sp>
      <p:sp>
        <p:nvSpPr>
          <p:cNvPr id="316418" name="2 CuadroTexto"/>
          <p:cNvSpPr txBox="1">
            <a:spLocks noChangeArrowheads="1"/>
          </p:cNvSpPr>
          <p:nvPr/>
        </p:nvSpPr>
        <p:spPr bwMode="auto">
          <a:xfrm>
            <a:off x="900113" y="260350"/>
            <a:ext cx="671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DE LAS POLITICAS MUNICIPALES DE SUELO</a:t>
            </a:r>
            <a:endParaRPr lang="es-AR" sz="2400">
              <a:solidFill>
                <a:schemeClr val="bg1"/>
              </a:solidFill>
            </a:endParaRPr>
          </a:p>
        </p:txBody>
      </p:sp>
      <p:sp>
        <p:nvSpPr>
          <p:cNvPr id="316419" name="Line 4"/>
          <p:cNvSpPr>
            <a:spLocks noChangeShapeType="1"/>
          </p:cNvSpPr>
          <p:nvPr/>
        </p:nvSpPr>
        <p:spPr bwMode="auto">
          <a:xfrm>
            <a:off x="323850" y="836613"/>
            <a:ext cx="8424863" cy="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1" name="Text Box 4"/>
          <p:cNvSpPr txBox="1">
            <a:spLocks noChangeArrowheads="1"/>
          </p:cNvSpPr>
          <p:nvPr/>
        </p:nvSpPr>
        <p:spPr bwMode="auto">
          <a:xfrm>
            <a:off x="107950" y="1422400"/>
            <a:ext cx="8921750" cy="6254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Ciudades productoras y ciudades receptoras de políticas públicas</a:t>
            </a:r>
          </a:p>
          <a:p>
            <a:pPr algn="ctr"/>
            <a:r>
              <a:rPr lang="es-AR" sz="1800" dirty="0">
                <a:solidFill>
                  <a:schemeClr val="bg1"/>
                </a:solidFill>
              </a:rPr>
              <a:t>El proceso de descentralización de competencias no generalizó mayores capacidades</a:t>
            </a: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r>
              <a:rPr lang="es-AR" sz="2000" b="1" dirty="0">
                <a:solidFill>
                  <a:schemeClr val="bg1"/>
                </a:solidFill>
              </a:rPr>
              <a:t>Darwinismo urbano</a:t>
            </a:r>
          </a:p>
          <a:p>
            <a:pPr algn="ctr"/>
            <a:r>
              <a:rPr lang="es-AR" sz="1800" dirty="0">
                <a:solidFill>
                  <a:schemeClr val="bg1"/>
                </a:solidFill>
              </a:rPr>
              <a:t>Disparidad de condiciones relativas para el desarrollo</a:t>
            </a: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r>
              <a:rPr lang="es-AR" sz="2000" b="1" dirty="0">
                <a:solidFill>
                  <a:schemeClr val="bg1"/>
                </a:solidFill>
              </a:rPr>
              <a:t>Lo endógeno como paradigma</a:t>
            </a:r>
            <a:endParaRPr lang="es-AR" sz="1800" dirty="0">
              <a:solidFill>
                <a:schemeClr val="bg1"/>
              </a:solidFill>
            </a:endParaRPr>
          </a:p>
          <a:p>
            <a:pPr algn="ctr"/>
            <a:r>
              <a:rPr lang="es-AR" sz="1800" dirty="0">
                <a:solidFill>
                  <a:schemeClr val="bg1"/>
                </a:solidFill>
              </a:rPr>
              <a:t>Visión atomizada del territorio y desconocimiento de las prerrogativas de los Estados</a:t>
            </a:r>
          </a:p>
          <a:p>
            <a:pPr algn="ctr"/>
            <a:r>
              <a:rPr lang="es-AR" sz="1800" dirty="0">
                <a:solidFill>
                  <a:schemeClr val="bg1"/>
                </a:solidFill>
              </a:rPr>
              <a:t>Nacionales relativas al modelo de desarrollo (monetarias, fiscales, laborales, etc.) </a:t>
            </a: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r>
              <a:rPr lang="es-AR" sz="2000" b="1" dirty="0">
                <a:solidFill>
                  <a:schemeClr val="bg1"/>
                </a:solidFill>
              </a:rPr>
              <a:t>Suelo = recurso inagotable</a:t>
            </a:r>
          </a:p>
          <a:p>
            <a:pPr algn="ctr"/>
            <a:r>
              <a:rPr lang="es-AR" sz="1800" dirty="0">
                <a:solidFill>
                  <a:schemeClr val="bg1"/>
                </a:solidFill>
              </a:rPr>
              <a:t>La noción de suelo como recurso agotable y escaso es contracultural</a:t>
            </a: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r>
              <a:rPr lang="es-ES" sz="1800" dirty="0">
                <a:solidFill>
                  <a:schemeClr val="bg1"/>
                </a:solidFill>
              </a:rPr>
              <a:t>			</a:t>
            </a:r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  <a:p>
            <a:pPr algn="ctr"/>
            <a:endParaRPr lang="es-AR" sz="1800" dirty="0">
              <a:solidFill>
                <a:schemeClr val="bg1"/>
              </a:solidFill>
            </a:endParaRPr>
          </a:p>
        </p:txBody>
      </p:sp>
      <p:sp>
        <p:nvSpPr>
          <p:cNvPr id="317442" name="2 CuadroTexto"/>
          <p:cNvSpPr txBox="1">
            <a:spLocks noChangeArrowheads="1"/>
          </p:cNvSpPr>
          <p:nvPr/>
        </p:nvSpPr>
        <p:spPr bwMode="auto">
          <a:xfrm>
            <a:off x="1546225" y="404813"/>
            <a:ext cx="568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DE LAS CAPACIDADES MUNICIPALES</a:t>
            </a:r>
            <a:endParaRPr lang="es-AR" sz="2400">
              <a:solidFill>
                <a:schemeClr val="bg1"/>
              </a:solidFill>
            </a:endParaRPr>
          </a:p>
        </p:txBody>
      </p:sp>
      <p:sp>
        <p:nvSpPr>
          <p:cNvPr id="317443" name="Line 4"/>
          <p:cNvSpPr>
            <a:spLocks noChangeShapeType="1"/>
          </p:cNvSpPr>
          <p:nvPr/>
        </p:nvSpPr>
        <p:spPr bwMode="auto">
          <a:xfrm>
            <a:off x="323850" y="908050"/>
            <a:ext cx="8424863" cy="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5" name="Text Box 4"/>
          <p:cNvSpPr txBox="1">
            <a:spLocks noChangeArrowheads="1"/>
          </p:cNvSpPr>
          <p:nvPr/>
        </p:nvSpPr>
        <p:spPr bwMode="auto">
          <a:xfrm>
            <a:off x="179388" y="1327150"/>
            <a:ext cx="8785225" cy="5126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2000" b="1">
                <a:solidFill>
                  <a:schemeClr val="bg1"/>
                </a:solidFill>
              </a:rPr>
              <a:t>¿Modelo de desarrollo / políticas convergentes?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La cuestión urbana debe ser pensada en el marco del conjunto de cuestiones 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territoriales en disputa que quedaron fuera de agenda ante el debilitamiento de las escalas regional y nacional de Planificación</a:t>
            </a: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r>
              <a:rPr lang="es-AR" sz="2000" b="1" u="sng">
                <a:solidFill>
                  <a:schemeClr val="bg1"/>
                </a:solidFill>
              </a:rPr>
              <a:t>Ley Nacional de Planificación y Ordenamiento Territorial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La Constitución Nacional otorga al Estado responsabilidades concurrentes en materia de desarrollo territorial y preservación del suelo como recurso natural, económico y social, escaso y no renovable (art. 75, inc.19 y 22; art 41)</a:t>
            </a: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endParaRPr lang="es-AR" sz="1800">
              <a:solidFill>
                <a:schemeClr val="bg1"/>
              </a:solidFill>
            </a:endParaRPr>
          </a:p>
          <a:p>
            <a:pPr algn="ctr"/>
            <a:r>
              <a:rPr lang="es-AR" sz="2000" b="1" u="sng">
                <a:solidFill>
                  <a:schemeClr val="bg1"/>
                </a:solidFill>
              </a:rPr>
              <a:t>Política Nacional de Urbanización</a:t>
            </a:r>
            <a:r>
              <a:rPr lang="es-AR" sz="2000" b="1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s-AR" sz="1800">
                <a:solidFill>
                  <a:schemeClr val="bg1"/>
                </a:solidFill>
              </a:rPr>
              <a:t>Fijar parámetros que establezcan la universalidad del acceso al suelo en cumplimiento de derechos constitucionales</a:t>
            </a:r>
          </a:p>
          <a:p>
            <a:pPr algn="ctr"/>
            <a:endParaRPr lang="es-AR" sz="1800">
              <a:solidFill>
                <a:schemeClr val="bg1"/>
              </a:solidFill>
            </a:endParaRPr>
          </a:p>
        </p:txBody>
      </p:sp>
      <p:sp>
        <p:nvSpPr>
          <p:cNvPr id="318466" name="2 CuadroTexto"/>
          <p:cNvSpPr txBox="1">
            <a:spLocks noChangeArrowheads="1"/>
          </p:cNvSpPr>
          <p:nvPr/>
        </p:nvSpPr>
        <p:spPr bwMode="auto">
          <a:xfrm>
            <a:off x="468313" y="333375"/>
            <a:ext cx="820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PLANIFICACIÓN TERRITORIAL Y POLITICAS DE SUELO</a:t>
            </a:r>
            <a:endParaRPr lang="es-AR" sz="2400">
              <a:solidFill>
                <a:schemeClr val="bg1"/>
              </a:solidFill>
            </a:endParaRPr>
          </a:p>
        </p:txBody>
      </p:sp>
      <p:sp>
        <p:nvSpPr>
          <p:cNvPr id="318467" name="Line 4"/>
          <p:cNvSpPr>
            <a:spLocks noChangeShapeType="1"/>
          </p:cNvSpPr>
          <p:nvPr/>
        </p:nvSpPr>
        <p:spPr bwMode="auto">
          <a:xfrm>
            <a:off x="323850" y="908050"/>
            <a:ext cx="8424863" cy="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89" name="Text Box 5"/>
          <p:cNvSpPr txBox="1">
            <a:spLocks noChangeArrowheads="1"/>
          </p:cNvSpPr>
          <p:nvPr/>
        </p:nvSpPr>
        <p:spPr bwMode="auto">
          <a:xfrm>
            <a:off x="539750" y="1125538"/>
            <a:ext cx="79549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2000" i="1">
                <a:solidFill>
                  <a:schemeClr val="bg1"/>
                </a:solidFill>
              </a:rPr>
              <a:t>“Ninguna escala es de por sí buena o mala. Es necesario discutir la </a:t>
            </a:r>
          </a:p>
          <a:p>
            <a:pPr algn="ctr"/>
            <a:r>
              <a:rPr lang="es-ES" sz="2000" i="1">
                <a:solidFill>
                  <a:schemeClr val="bg1"/>
                </a:solidFill>
              </a:rPr>
              <a:t>espacialidad de los problemas e implementar políticas tomando en </a:t>
            </a:r>
          </a:p>
          <a:p>
            <a:pPr algn="ctr"/>
            <a:r>
              <a:rPr lang="es-ES" sz="2000" i="1">
                <a:solidFill>
                  <a:schemeClr val="bg1"/>
                </a:solidFill>
              </a:rPr>
              <a:t>consideración su escala específica, pero en un contexto en que esté </a:t>
            </a:r>
          </a:p>
          <a:p>
            <a:pPr algn="ctr"/>
            <a:r>
              <a:rPr lang="es-ES" sz="2000" i="1">
                <a:solidFill>
                  <a:schemeClr val="bg1"/>
                </a:solidFill>
              </a:rPr>
              <a:t>presente un proyecto nacional de desarrollo” (Carlos Brandao)</a:t>
            </a:r>
          </a:p>
        </p:txBody>
      </p:sp>
      <p:sp>
        <p:nvSpPr>
          <p:cNvPr id="295938" name="Rectangle 2"/>
          <p:cNvSpPr>
            <a:spLocks noChangeArrowheads="1"/>
          </p:cNvSpPr>
          <p:nvPr/>
        </p:nvSpPr>
        <p:spPr bwMode="auto">
          <a:xfrm>
            <a:off x="0" y="4868863"/>
            <a:ext cx="91440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MX" sz="1000" b="1">
              <a:solidFill>
                <a:srgbClr val="DDDDD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MX" sz="2400" b="1">
              <a:solidFill>
                <a:srgbClr val="DDDDD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s-MX" sz="1800">
                <a:solidFill>
                  <a:srgbClr val="DDDDDD"/>
                </a:solidFill>
              </a:rPr>
              <a:t>Arq. MARTA AGUILAR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s-MX" sz="1800">
                <a:solidFill>
                  <a:srgbClr val="DDDDDD"/>
                </a:solidFill>
                <a:hlinkClick r:id="rId2"/>
              </a:rPr>
              <a:t>maguilar@minplan.gov.ar</a:t>
            </a:r>
            <a:endParaRPr lang="es-MX" sz="1800">
              <a:solidFill>
                <a:srgbClr val="DDDDDD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s-MX" sz="1400">
                <a:solidFill>
                  <a:srgbClr val="DDDDDD"/>
                </a:solidFill>
              </a:rPr>
              <a:t>DIRECCIÓN NACIONAL DE PLANIFICACIÓN ESTRATÉGICA TERRITORIAL</a:t>
            </a:r>
            <a:endParaRPr lang="es-MX" sz="2000" b="1">
              <a:solidFill>
                <a:srgbClr val="DDDDD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s-MX" sz="2400" b="1">
                <a:solidFill>
                  <a:srgbClr val="FF6600"/>
                </a:solidFill>
                <a:hlinkClick r:id="rId3"/>
              </a:rPr>
              <a:t>www.planif-territorial.gov.ar</a:t>
            </a:r>
            <a:endParaRPr lang="es-MX" sz="2400" b="1">
              <a:solidFill>
                <a:srgbClr val="FF6600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MX" sz="2400" b="1">
              <a:solidFill>
                <a:srgbClr val="FF6600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MX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MX" sz="900" b="1">
              <a:solidFill>
                <a:srgbClr val="DDDDD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MX" sz="900" b="1">
              <a:solidFill>
                <a:srgbClr val="DDDDD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MX" sz="900" b="1">
              <a:solidFill>
                <a:srgbClr val="DDDDD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s-ES" sz="1800" b="1">
              <a:solidFill>
                <a:srgbClr val="DDDDD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3554</TotalTime>
  <Words>720</Words>
  <Application>Microsoft Office PowerPoint</Application>
  <PresentationFormat>Presentación en pantalla (4:3)</PresentationFormat>
  <Paragraphs>184</Paragraphs>
  <Slides>14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6" baseType="lpstr">
      <vt:lpstr>Diseño predeterminado</vt:lpstr>
      <vt:lpstr>Gráfico</vt:lpstr>
      <vt:lpstr>Diapositiva 1</vt:lpstr>
      <vt:lpstr>Diapositiva 2</vt:lpstr>
      <vt:lpstr>Diapositiva 3</vt:lpstr>
      <vt:lpstr>Diapositiva 4</vt:lpstr>
      <vt:lpstr>SISTEMA URBANO ARGENTINO</vt:lpstr>
      <vt:lpstr>Diapositiva 6</vt:lpstr>
      <vt:lpstr>Diapositiva 7</vt:lpstr>
      <vt:lpstr>Diapositiva 8</vt:lpstr>
      <vt:lpstr>ANTEPROYECTO DE LEY DE PLANIFICACIÓN Y ORDENAMIENTO TERRITORIAL  CONTEXTO POLÍTICO-INSTITUCIONAL</vt:lpstr>
      <vt:lpstr>Diapositiva 10</vt:lpstr>
      <vt:lpstr>Diapositiva 11</vt:lpstr>
      <vt:lpstr>Diapositiva 12</vt:lpstr>
      <vt:lpstr>Diapositiva 13</vt:lpstr>
      <vt:lpstr>Diapositiva 14</vt:lpstr>
    </vt:vector>
  </TitlesOfParts>
  <Company>Ministerio de Planificacion Federal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Shangai</dc:title>
  <dc:creator>jblanco_minplan</dc:creator>
  <cp:lastModifiedBy>maguilar_minplan</cp:lastModifiedBy>
  <cp:revision>123</cp:revision>
  <dcterms:created xsi:type="dcterms:W3CDTF">2010-08-24T16:35:58Z</dcterms:created>
  <dcterms:modified xsi:type="dcterms:W3CDTF">2013-10-03T17:47:42Z</dcterms:modified>
</cp:coreProperties>
</file>