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 id="2147483686" r:id="rId4"/>
    <p:sldMasterId id="2147483699" r:id="rId5"/>
    <p:sldMasterId id="2147483712" r:id="rId6"/>
    <p:sldMasterId id="2147483725" r:id="rId7"/>
    <p:sldMasterId id="2147483737" r:id="rId8"/>
    <p:sldMasterId id="2147483749" r:id="rId9"/>
    <p:sldMasterId id="2147483761" r:id="rId10"/>
  </p:sldMasterIdLst>
  <p:notesMasterIdLst>
    <p:notesMasterId r:id="rId90"/>
  </p:notesMasterIdLst>
  <p:sldIdLst>
    <p:sldId id="369" r:id="rId11"/>
    <p:sldId id="331" r:id="rId12"/>
    <p:sldId id="269" r:id="rId13"/>
    <p:sldId id="270" r:id="rId14"/>
    <p:sldId id="319" r:id="rId15"/>
    <p:sldId id="276" r:id="rId16"/>
    <p:sldId id="322" r:id="rId17"/>
    <p:sldId id="281" r:id="rId18"/>
    <p:sldId id="320" r:id="rId19"/>
    <p:sldId id="342" r:id="rId20"/>
    <p:sldId id="343" r:id="rId21"/>
    <p:sldId id="344" r:id="rId22"/>
    <p:sldId id="323" r:id="rId23"/>
    <p:sldId id="273" r:id="rId24"/>
    <p:sldId id="274" r:id="rId25"/>
    <p:sldId id="340" r:id="rId26"/>
    <p:sldId id="266" r:id="rId27"/>
    <p:sldId id="300" r:id="rId28"/>
    <p:sldId id="345" r:id="rId29"/>
    <p:sldId id="283" r:id="rId30"/>
    <p:sldId id="325" r:id="rId31"/>
    <p:sldId id="371" r:id="rId32"/>
    <p:sldId id="291" r:id="rId33"/>
    <p:sldId id="278" r:id="rId34"/>
    <p:sldId id="280" r:id="rId35"/>
    <p:sldId id="284" r:id="rId36"/>
    <p:sldId id="328" r:id="rId37"/>
    <p:sldId id="347" r:id="rId38"/>
    <p:sldId id="335" r:id="rId39"/>
    <p:sldId id="346" r:id="rId40"/>
    <p:sldId id="303" r:id="rId41"/>
    <p:sldId id="337" r:id="rId42"/>
    <p:sldId id="304" r:id="rId43"/>
    <p:sldId id="336" r:id="rId44"/>
    <p:sldId id="256" r:id="rId45"/>
    <p:sldId id="302" r:id="rId46"/>
    <p:sldId id="286" r:id="rId47"/>
    <p:sldId id="315" r:id="rId48"/>
    <p:sldId id="318" r:id="rId49"/>
    <p:sldId id="309" r:id="rId50"/>
    <p:sldId id="351" r:id="rId51"/>
    <p:sldId id="257" r:id="rId52"/>
    <p:sldId id="313" r:id="rId53"/>
    <p:sldId id="352" r:id="rId54"/>
    <p:sldId id="339" r:id="rId55"/>
    <p:sldId id="354" r:id="rId56"/>
    <p:sldId id="361" r:id="rId57"/>
    <p:sldId id="357" r:id="rId58"/>
    <p:sldId id="333" r:id="rId59"/>
    <p:sldId id="356" r:id="rId60"/>
    <p:sldId id="370" r:id="rId61"/>
    <p:sldId id="258" r:id="rId62"/>
    <p:sldId id="296" r:id="rId63"/>
    <p:sldId id="294" r:id="rId64"/>
    <p:sldId id="295" r:id="rId65"/>
    <p:sldId id="297" r:id="rId66"/>
    <p:sldId id="334" r:id="rId67"/>
    <p:sldId id="367" r:id="rId68"/>
    <p:sldId id="368" r:id="rId69"/>
    <p:sldId id="363" r:id="rId70"/>
    <p:sldId id="364" r:id="rId71"/>
    <p:sldId id="359" r:id="rId72"/>
    <p:sldId id="404" r:id="rId73"/>
    <p:sldId id="405" r:id="rId74"/>
    <p:sldId id="406" r:id="rId75"/>
    <p:sldId id="407" r:id="rId76"/>
    <p:sldId id="355" r:id="rId77"/>
    <p:sldId id="259" r:id="rId78"/>
    <p:sldId id="372" r:id="rId79"/>
    <p:sldId id="401" r:id="rId80"/>
    <p:sldId id="373" r:id="rId81"/>
    <p:sldId id="374" r:id="rId82"/>
    <p:sldId id="402" r:id="rId83"/>
    <p:sldId id="375" r:id="rId84"/>
    <p:sldId id="376" r:id="rId85"/>
    <p:sldId id="395" r:id="rId86"/>
    <p:sldId id="377" r:id="rId87"/>
    <p:sldId id="382" r:id="rId88"/>
    <p:sldId id="403" r:id="rId8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notesMaster" Target="notesMasters/notesMaster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414312-189D-4CD3-8D62-FF7363A9CB58}" type="datetimeFigureOut">
              <a:rPr lang="es-MX" smtClean="0"/>
              <a:t>05/10/2013</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94F47B-0C69-41CA-AC6E-6CA60E34D80B}" type="slidenum">
              <a:rPr lang="es-MX" smtClean="0"/>
              <a:t>‹Nº›</a:t>
            </a:fld>
            <a:endParaRPr lang="es-MX"/>
          </a:p>
        </p:txBody>
      </p:sp>
    </p:spTree>
    <p:extLst>
      <p:ext uri="{BB962C8B-B14F-4D97-AF65-F5344CB8AC3E}">
        <p14:creationId xmlns:p14="http://schemas.microsoft.com/office/powerpoint/2010/main" val="3495215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5494F47B-0C69-41CA-AC6E-6CA60E34D80B}" type="slidenum">
              <a:rPr lang="es-MX" smtClean="0"/>
              <a:t>17</a:t>
            </a:fld>
            <a:endParaRPr lang="es-MX"/>
          </a:p>
        </p:txBody>
      </p:sp>
    </p:spTree>
    <p:extLst>
      <p:ext uri="{BB962C8B-B14F-4D97-AF65-F5344CB8AC3E}">
        <p14:creationId xmlns:p14="http://schemas.microsoft.com/office/powerpoint/2010/main" val="752428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206489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1903942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94547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332451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1387407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1916467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1890737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390321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2313787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2987597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5CF41C9-056F-4E75-A82A-5FE78668A098}" type="datetimeFigureOut">
              <a:rPr lang="es-MX" smtClean="0"/>
              <a:t>05/10/2013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876D1A9-8BE3-4F7B-8D29-5193B8848606}" type="slidenum">
              <a:rPr lang="es-MX" smtClean="0"/>
              <a:t>‹Nº›</a:t>
            </a:fld>
            <a:endParaRPr lang="es-MX"/>
          </a:p>
        </p:txBody>
      </p:sp>
    </p:spTree>
    <p:extLst>
      <p:ext uri="{BB962C8B-B14F-4D97-AF65-F5344CB8AC3E}">
        <p14:creationId xmlns:p14="http://schemas.microsoft.com/office/powerpoint/2010/main" val="4093237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277250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127569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168590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29614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AR">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200337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AR">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144095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AR">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4091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2" y="1435101"/>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224602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71258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023747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2"/>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42"/>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735164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85800" y="609600"/>
            <a:ext cx="777240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22819F0-D9E6-4287-BBA8-D5C9C34432D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8248999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7348951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436358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2867148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4110386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AR">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190330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AR">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166768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AR">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7699351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2" y="1435101"/>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5180989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3352362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925894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2"/>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42"/>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2652975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85800" y="609600"/>
            <a:ext cx="777240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22819F0-D9E6-4287-BBA8-D5C9C34432D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053707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775366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2783377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6906906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437806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AR">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8871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AR">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0906278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AR">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1307592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2" y="1435101"/>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9931832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7818291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9154260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2"/>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42"/>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132486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85800" y="609600"/>
            <a:ext cx="777240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22819F0-D9E6-4287-BBA8-D5C9C34432D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8419853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7461765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6797118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6446842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5122765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AR">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952676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AR">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4474879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AR">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8935150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2" y="1435101"/>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6755110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5214515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7987337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2"/>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42"/>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507457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85800" y="609600"/>
            <a:ext cx="777240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22819F0-D9E6-4287-BBA8-D5C9C34432D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5182340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1789004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5184220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9061762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3200568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AR">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3177897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AR">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3652270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AR">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23968557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2" y="1435101"/>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8279751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AR">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4777608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13168384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2"/>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42"/>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EEC5570-81AA-4135-B1A6-A6851599A8BB}" type="datetimeFigureOut">
              <a:rPr lang="es-AR" smtClean="0">
                <a:solidFill>
                  <a:prstClr val="black">
                    <a:tint val="75000"/>
                  </a:prstClr>
                </a:solidFill>
              </a:rPr>
              <a:pPr/>
              <a:t>05/10/2013</a:t>
            </a:fld>
            <a:endParaRPr lang="es-AR">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AR">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1AC12C2-6F33-4085-AB80-218E9BA898B7}" type="slidenum">
              <a:rPr lang="es-AR" smtClean="0">
                <a:solidFill>
                  <a:prstClr val="black">
                    <a:tint val="75000"/>
                  </a:prstClr>
                </a:solidFill>
              </a:rPr>
              <a:pPr/>
              <a:t>‹Nº›</a:t>
            </a:fld>
            <a:endParaRPr lang="es-AR">
              <a:solidFill>
                <a:prstClr val="black">
                  <a:tint val="75000"/>
                </a:prstClr>
              </a:solidFill>
            </a:endParaRPr>
          </a:p>
        </p:txBody>
      </p:sp>
    </p:spTree>
    <p:extLst>
      <p:ext uri="{BB962C8B-B14F-4D97-AF65-F5344CB8AC3E}">
        <p14:creationId xmlns:p14="http://schemas.microsoft.com/office/powerpoint/2010/main" val="31199924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85800" y="609600"/>
            <a:ext cx="777240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22819F0-D9E6-4287-BBA8-D5C9C34432D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9532266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9B06C0C5-71C3-472F-AA11-7CE8351817FE}"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7432615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91E7BF0B-B917-4265-96C7-22A9AA2D7972}"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7963638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AF34FA35-3CB0-4649-A8F7-2EB14B0C1142}"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8410074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fecha"/>
          <p:cNvSpPr>
            <a:spLocks noGrp="1"/>
          </p:cNvSpPr>
          <p:nvPr>
            <p:ph type="dt" sz="half" idx="10"/>
          </p:nvPr>
        </p:nvSpPr>
        <p:spPr/>
        <p:txBody>
          <a:bodyPr/>
          <a:lstStyle>
            <a:lvl1pPr>
              <a:defRPr/>
            </a:lvl1pPr>
          </a:lstStyle>
          <a:p>
            <a:endParaRPr lang="es-ES">
              <a:solidFill>
                <a:srgbClr val="FFFFFF"/>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7" name="6 Marcador de número de diapositiva"/>
          <p:cNvSpPr>
            <a:spLocks noGrp="1"/>
          </p:cNvSpPr>
          <p:nvPr>
            <p:ph type="sldNum" sz="quarter" idx="12"/>
          </p:nvPr>
        </p:nvSpPr>
        <p:spPr/>
        <p:txBody>
          <a:bodyPr/>
          <a:lstStyle>
            <a:lvl1pPr>
              <a:defRPr/>
            </a:lvl1pPr>
          </a:lstStyle>
          <a:p>
            <a:fld id="{ABC885AB-2025-4F62-B3D9-70CCC9DEDD5F}"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061414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6 Marcador de fecha"/>
          <p:cNvSpPr>
            <a:spLocks noGrp="1"/>
          </p:cNvSpPr>
          <p:nvPr>
            <p:ph type="dt" sz="half" idx="10"/>
          </p:nvPr>
        </p:nvSpPr>
        <p:spPr/>
        <p:txBody>
          <a:bodyPr/>
          <a:lstStyle>
            <a:lvl1pPr>
              <a:defRPr/>
            </a:lvl1pPr>
          </a:lstStyle>
          <a:p>
            <a:endParaRPr lang="es-ES">
              <a:solidFill>
                <a:srgbClr val="FFFFFF"/>
              </a:solidFill>
            </a:endParaRPr>
          </a:p>
        </p:txBody>
      </p:sp>
      <p:sp>
        <p:nvSpPr>
          <p:cNvPr id="8" name="7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9" name="8 Marcador de número de diapositiva"/>
          <p:cNvSpPr>
            <a:spLocks noGrp="1"/>
          </p:cNvSpPr>
          <p:nvPr>
            <p:ph type="sldNum" sz="quarter" idx="12"/>
          </p:nvPr>
        </p:nvSpPr>
        <p:spPr/>
        <p:txBody>
          <a:bodyPr/>
          <a:lstStyle>
            <a:lvl1pPr>
              <a:defRPr/>
            </a:lvl1pPr>
          </a:lstStyle>
          <a:p>
            <a:fld id="{1119BDBC-D676-4985-84EA-0B089A47056A}"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2671382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fecha"/>
          <p:cNvSpPr>
            <a:spLocks noGrp="1"/>
          </p:cNvSpPr>
          <p:nvPr>
            <p:ph type="dt" sz="half" idx="10"/>
          </p:nvPr>
        </p:nvSpPr>
        <p:spPr/>
        <p:txBody>
          <a:bodyPr/>
          <a:lstStyle>
            <a:lvl1pPr>
              <a:defRPr/>
            </a:lvl1pPr>
          </a:lstStyle>
          <a:p>
            <a:endParaRPr lang="es-ES">
              <a:solidFill>
                <a:srgbClr val="FFFFFF"/>
              </a:solidFill>
            </a:endParaRPr>
          </a:p>
        </p:txBody>
      </p:sp>
      <p:sp>
        <p:nvSpPr>
          <p:cNvPr id="4" name="3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5" name="4 Marcador de número de diapositiva"/>
          <p:cNvSpPr>
            <a:spLocks noGrp="1"/>
          </p:cNvSpPr>
          <p:nvPr>
            <p:ph type="sldNum" sz="quarter" idx="12"/>
          </p:nvPr>
        </p:nvSpPr>
        <p:spPr/>
        <p:txBody>
          <a:bodyPr/>
          <a:lstStyle>
            <a:lvl1pPr>
              <a:defRPr/>
            </a:lvl1pPr>
          </a:lstStyle>
          <a:p>
            <a:fld id="{053AC376-4459-4477-B618-FFE953096E40}"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4585518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solidFill>
                <a:srgbClr val="FFFFFF"/>
              </a:solidFill>
            </a:endParaRPr>
          </a:p>
        </p:txBody>
      </p:sp>
      <p:sp>
        <p:nvSpPr>
          <p:cNvPr id="3" name="2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4" name="3 Marcador de número de diapositiva"/>
          <p:cNvSpPr>
            <a:spLocks noGrp="1"/>
          </p:cNvSpPr>
          <p:nvPr>
            <p:ph type="sldNum" sz="quarter" idx="12"/>
          </p:nvPr>
        </p:nvSpPr>
        <p:spPr/>
        <p:txBody>
          <a:bodyPr/>
          <a:lstStyle>
            <a:lvl1pPr>
              <a:defRPr/>
            </a:lvl1pPr>
          </a:lstStyle>
          <a:p>
            <a:fld id="{79DA2352-011E-41D7-B298-DCD580F7F857}"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7013901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solidFill>
                <a:srgbClr val="FFFFFF"/>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7" name="6 Marcador de número de diapositiva"/>
          <p:cNvSpPr>
            <a:spLocks noGrp="1"/>
          </p:cNvSpPr>
          <p:nvPr>
            <p:ph type="sldNum" sz="quarter" idx="12"/>
          </p:nvPr>
        </p:nvSpPr>
        <p:spPr/>
        <p:txBody>
          <a:bodyPr/>
          <a:lstStyle>
            <a:lvl1pPr>
              <a:defRPr/>
            </a:lvl1pPr>
          </a:lstStyle>
          <a:p>
            <a:fld id="{88AC2ED2-AFCF-4A9B-88F7-ED54880C244F}"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3966296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solidFill>
                <a:srgbClr val="FFFFFF"/>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7" name="6 Marcador de número de diapositiva"/>
          <p:cNvSpPr>
            <a:spLocks noGrp="1"/>
          </p:cNvSpPr>
          <p:nvPr>
            <p:ph type="sldNum" sz="quarter" idx="12"/>
          </p:nvPr>
        </p:nvSpPr>
        <p:spPr/>
        <p:txBody>
          <a:bodyPr/>
          <a:lstStyle>
            <a:lvl1pPr>
              <a:defRPr/>
            </a:lvl1pPr>
          </a:lstStyle>
          <a:p>
            <a:fld id="{82C428D7-544C-49EE-B8A2-F1B9C7D1CEF6}"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6927971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B31F32B4-5E14-4016-B4BF-ECFFADAC8ADC}"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0664021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47D2D173-A98C-46CD-A389-322369F6E7AE}"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0630427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9B06C0C5-71C3-472F-AA11-7CE8351817FE}"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4159825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91E7BF0B-B917-4265-96C7-22A9AA2D7972}"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2339314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AF34FA35-3CB0-4649-A8F7-2EB14B0C1142}"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6148783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fecha"/>
          <p:cNvSpPr>
            <a:spLocks noGrp="1"/>
          </p:cNvSpPr>
          <p:nvPr>
            <p:ph type="dt" sz="half" idx="10"/>
          </p:nvPr>
        </p:nvSpPr>
        <p:spPr/>
        <p:txBody>
          <a:bodyPr/>
          <a:lstStyle>
            <a:lvl1pPr>
              <a:defRPr/>
            </a:lvl1pPr>
          </a:lstStyle>
          <a:p>
            <a:endParaRPr lang="es-ES">
              <a:solidFill>
                <a:srgbClr val="FFFFFF"/>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7" name="6 Marcador de número de diapositiva"/>
          <p:cNvSpPr>
            <a:spLocks noGrp="1"/>
          </p:cNvSpPr>
          <p:nvPr>
            <p:ph type="sldNum" sz="quarter" idx="12"/>
          </p:nvPr>
        </p:nvSpPr>
        <p:spPr/>
        <p:txBody>
          <a:bodyPr/>
          <a:lstStyle>
            <a:lvl1pPr>
              <a:defRPr/>
            </a:lvl1pPr>
          </a:lstStyle>
          <a:p>
            <a:fld id="{ABC885AB-2025-4F62-B3D9-70CCC9DEDD5F}"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7219974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6 Marcador de fecha"/>
          <p:cNvSpPr>
            <a:spLocks noGrp="1"/>
          </p:cNvSpPr>
          <p:nvPr>
            <p:ph type="dt" sz="half" idx="10"/>
          </p:nvPr>
        </p:nvSpPr>
        <p:spPr/>
        <p:txBody>
          <a:bodyPr/>
          <a:lstStyle>
            <a:lvl1pPr>
              <a:defRPr/>
            </a:lvl1pPr>
          </a:lstStyle>
          <a:p>
            <a:endParaRPr lang="es-ES">
              <a:solidFill>
                <a:srgbClr val="FFFFFF"/>
              </a:solidFill>
            </a:endParaRPr>
          </a:p>
        </p:txBody>
      </p:sp>
      <p:sp>
        <p:nvSpPr>
          <p:cNvPr id="8" name="7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9" name="8 Marcador de número de diapositiva"/>
          <p:cNvSpPr>
            <a:spLocks noGrp="1"/>
          </p:cNvSpPr>
          <p:nvPr>
            <p:ph type="sldNum" sz="quarter" idx="12"/>
          </p:nvPr>
        </p:nvSpPr>
        <p:spPr/>
        <p:txBody>
          <a:bodyPr/>
          <a:lstStyle>
            <a:lvl1pPr>
              <a:defRPr/>
            </a:lvl1pPr>
          </a:lstStyle>
          <a:p>
            <a:fld id="{1119BDBC-D676-4985-84EA-0B089A47056A}"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9581660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fecha"/>
          <p:cNvSpPr>
            <a:spLocks noGrp="1"/>
          </p:cNvSpPr>
          <p:nvPr>
            <p:ph type="dt" sz="half" idx="10"/>
          </p:nvPr>
        </p:nvSpPr>
        <p:spPr/>
        <p:txBody>
          <a:bodyPr/>
          <a:lstStyle>
            <a:lvl1pPr>
              <a:defRPr/>
            </a:lvl1pPr>
          </a:lstStyle>
          <a:p>
            <a:endParaRPr lang="es-ES">
              <a:solidFill>
                <a:srgbClr val="FFFFFF"/>
              </a:solidFill>
            </a:endParaRPr>
          </a:p>
        </p:txBody>
      </p:sp>
      <p:sp>
        <p:nvSpPr>
          <p:cNvPr id="4" name="3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5" name="4 Marcador de número de diapositiva"/>
          <p:cNvSpPr>
            <a:spLocks noGrp="1"/>
          </p:cNvSpPr>
          <p:nvPr>
            <p:ph type="sldNum" sz="quarter" idx="12"/>
          </p:nvPr>
        </p:nvSpPr>
        <p:spPr/>
        <p:txBody>
          <a:bodyPr/>
          <a:lstStyle>
            <a:lvl1pPr>
              <a:defRPr/>
            </a:lvl1pPr>
          </a:lstStyle>
          <a:p>
            <a:fld id="{053AC376-4459-4477-B618-FFE953096E40}"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1068323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solidFill>
                <a:srgbClr val="FFFFFF"/>
              </a:solidFill>
            </a:endParaRPr>
          </a:p>
        </p:txBody>
      </p:sp>
      <p:sp>
        <p:nvSpPr>
          <p:cNvPr id="3" name="2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4" name="3 Marcador de número de diapositiva"/>
          <p:cNvSpPr>
            <a:spLocks noGrp="1"/>
          </p:cNvSpPr>
          <p:nvPr>
            <p:ph type="sldNum" sz="quarter" idx="12"/>
          </p:nvPr>
        </p:nvSpPr>
        <p:spPr/>
        <p:txBody>
          <a:bodyPr/>
          <a:lstStyle>
            <a:lvl1pPr>
              <a:defRPr/>
            </a:lvl1pPr>
          </a:lstStyle>
          <a:p>
            <a:fld id="{79DA2352-011E-41D7-B298-DCD580F7F857}"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8702955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solidFill>
                <a:srgbClr val="FFFFFF"/>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7" name="6 Marcador de número de diapositiva"/>
          <p:cNvSpPr>
            <a:spLocks noGrp="1"/>
          </p:cNvSpPr>
          <p:nvPr>
            <p:ph type="sldNum" sz="quarter" idx="12"/>
          </p:nvPr>
        </p:nvSpPr>
        <p:spPr/>
        <p:txBody>
          <a:bodyPr/>
          <a:lstStyle>
            <a:lvl1pPr>
              <a:defRPr/>
            </a:lvl1pPr>
          </a:lstStyle>
          <a:p>
            <a:fld id="{88AC2ED2-AFCF-4A9B-88F7-ED54880C244F}"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86724693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solidFill>
                <a:srgbClr val="FFFFFF"/>
              </a:solidFill>
            </a:endParaRPr>
          </a:p>
        </p:txBody>
      </p:sp>
      <p:sp>
        <p:nvSpPr>
          <p:cNvPr id="6" name="5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7" name="6 Marcador de número de diapositiva"/>
          <p:cNvSpPr>
            <a:spLocks noGrp="1"/>
          </p:cNvSpPr>
          <p:nvPr>
            <p:ph type="sldNum" sz="quarter" idx="12"/>
          </p:nvPr>
        </p:nvSpPr>
        <p:spPr/>
        <p:txBody>
          <a:bodyPr/>
          <a:lstStyle>
            <a:lvl1pPr>
              <a:defRPr/>
            </a:lvl1pPr>
          </a:lstStyle>
          <a:p>
            <a:fld id="{82C428D7-544C-49EE-B8A2-F1B9C7D1CEF6}"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2285207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B31F32B4-5E14-4016-B4BF-ECFFADAC8ADC}"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6274088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endParaRPr lang="es-ES">
              <a:solidFill>
                <a:srgbClr val="FFFFFF"/>
              </a:solidFill>
            </a:endParaRPr>
          </a:p>
        </p:txBody>
      </p:sp>
      <p:sp>
        <p:nvSpPr>
          <p:cNvPr id="5" name="4 Marcador de pie de página"/>
          <p:cNvSpPr>
            <a:spLocks noGrp="1"/>
          </p:cNvSpPr>
          <p:nvPr>
            <p:ph type="ftr" sz="quarter" idx="11"/>
          </p:nvPr>
        </p:nvSpPr>
        <p:spPr/>
        <p:txBody>
          <a:bodyPr/>
          <a:lstStyle>
            <a:lvl1pPr>
              <a:defRPr/>
            </a:lvl1pPr>
          </a:lstStyle>
          <a:p>
            <a:endParaRPr lang="es-ES">
              <a:solidFill>
                <a:srgbClr val="FFFFFF"/>
              </a:solidFill>
            </a:endParaRPr>
          </a:p>
        </p:txBody>
      </p:sp>
      <p:sp>
        <p:nvSpPr>
          <p:cNvPr id="6" name="5 Marcador de número de diapositiva"/>
          <p:cNvSpPr>
            <a:spLocks noGrp="1"/>
          </p:cNvSpPr>
          <p:nvPr>
            <p:ph type="sldNum" sz="quarter" idx="12"/>
          </p:nvPr>
        </p:nvSpPr>
        <p:spPr/>
        <p:txBody>
          <a:bodyPr/>
          <a:lstStyle>
            <a:lvl1pPr>
              <a:defRPr/>
            </a:lvl1pPr>
          </a:lstStyle>
          <a:p>
            <a:fld id="{47D2D173-A98C-46CD-A389-322369F6E7AE}"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410177989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67045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9528849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8023807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6874779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2204740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619584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1526109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6359497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354146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6485470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0626042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04062845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81389572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68343374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222591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3896055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7896335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3328730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1337569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76975097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9693104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B39AFAF-4BF0-484D-96AD-367CBA6F7DFB}" type="datetimeFigureOut">
              <a:rPr lang="es-ES" smtClean="0">
                <a:solidFill>
                  <a:prstClr val="black">
                    <a:tint val="75000"/>
                  </a:prstClr>
                </a:solidFill>
              </a:rPr>
              <a:pPr/>
              <a:t>05/10/2013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1F833A46-463D-EB4C-BB83-DCC85D054A6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34073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9.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0.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F41C9-056F-4E75-A82A-5FE78668A098}" type="datetimeFigureOut">
              <a:rPr lang="es-MX" smtClean="0"/>
              <a:t>05/10/2013</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6D1A9-8BE3-4F7B-8D29-5193B8848606}" type="slidenum">
              <a:rPr lang="es-MX" smtClean="0"/>
              <a:t>‹Nº›</a:t>
            </a:fld>
            <a:endParaRPr lang="es-MX"/>
          </a:p>
        </p:txBody>
      </p:sp>
    </p:spTree>
    <p:extLst>
      <p:ext uri="{BB962C8B-B14F-4D97-AF65-F5344CB8AC3E}">
        <p14:creationId xmlns:p14="http://schemas.microsoft.com/office/powerpoint/2010/main" val="533074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4"/>
            <a:ext cx="8229600" cy="4525963"/>
          </a:xfrm>
          <a:prstGeom prst="rect">
            <a:avLst/>
          </a:prstGeom>
        </p:spPr>
        <p:txBody>
          <a:bodyPr vert="horz" lIns="91421" tIns="45711" rIns="91421" bIns="45711"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4"/>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pPr defTabSz="914212"/>
            <a:fld id="{7EEC5570-81AA-4135-B1A6-A6851599A8BB}" type="datetimeFigureOut">
              <a:rPr lang="es-AR" smtClean="0">
                <a:solidFill>
                  <a:prstClr val="black">
                    <a:tint val="75000"/>
                  </a:prstClr>
                </a:solidFill>
              </a:rPr>
              <a:pPr defTabSz="914212"/>
              <a:t>05/10/2013</a:t>
            </a:fld>
            <a:endParaRPr lang="es-AR">
              <a:solidFill>
                <a:prstClr val="black">
                  <a:tint val="75000"/>
                </a:prstClr>
              </a:solidFill>
            </a:endParaRPr>
          </a:p>
        </p:txBody>
      </p:sp>
      <p:sp>
        <p:nvSpPr>
          <p:cNvPr id="5" name="4 Marcador de pie de página"/>
          <p:cNvSpPr>
            <a:spLocks noGrp="1"/>
          </p:cNvSpPr>
          <p:nvPr>
            <p:ph type="ftr" sz="quarter" idx="3"/>
          </p:nvPr>
        </p:nvSpPr>
        <p:spPr>
          <a:xfrm>
            <a:off x="3124201" y="6356354"/>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pPr defTabSz="914212"/>
            <a:endParaRPr lang="es-AR">
              <a:solidFill>
                <a:prstClr val="black">
                  <a:tint val="75000"/>
                </a:prstClr>
              </a:solidFill>
            </a:endParaRPr>
          </a:p>
        </p:txBody>
      </p:sp>
      <p:sp>
        <p:nvSpPr>
          <p:cNvPr id="6" name="5 Marcador de número de diapositiva"/>
          <p:cNvSpPr>
            <a:spLocks noGrp="1"/>
          </p:cNvSpPr>
          <p:nvPr>
            <p:ph type="sldNum" sz="quarter" idx="4"/>
          </p:nvPr>
        </p:nvSpPr>
        <p:spPr>
          <a:xfrm>
            <a:off x="6553200" y="6356354"/>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pPr defTabSz="914212"/>
            <a:fld id="{41AC12C2-6F33-4085-AB80-218E9BA898B7}" type="slidenum">
              <a:rPr lang="es-AR" smtClean="0">
                <a:solidFill>
                  <a:prstClr val="black">
                    <a:tint val="75000"/>
                  </a:prstClr>
                </a:solidFill>
              </a:rPr>
              <a:pPr defTabSz="914212"/>
              <a:t>‹Nº›</a:t>
            </a:fld>
            <a:endParaRPr lang="es-AR">
              <a:solidFill>
                <a:prstClr val="black">
                  <a:tint val="75000"/>
                </a:prstClr>
              </a:solidFill>
            </a:endParaRPr>
          </a:p>
        </p:txBody>
      </p:sp>
    </p:spTree>
    <p:extLst>
      <p:ext uri="{BB962C8B-B14F-4D97-AF65-F5344CB8AC3E}">
        <p14:creationId xmlns:p14="http://schemas.microsoft.com/office/powerpoint/2010/main" val="3961031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4"/>
            <a:ext cx="8229600" cy="4525963"/>
          </a:xfrm>
          <a:prstGeom prst="rect">
            <a:avLst/>
          </a:prstGeom>
        </p:spPr>
        <p:txBody>
          <a:bodyPr vert="horz" lIns="91421" tIns="45711" rIns="91421" bIns="45711"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4"/>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pPr defTabSz="914212"/>
            <a:fld id="{7EEC5570-81AA-4135-B1A6-A6851599A8BB}" type="datetimeFigureOut">
              <a:rPr lang="es-AR" smtClean="0">
                <a:solidFill>
                  <a:prstClr val="black">
                    <a:tint val="75000"/>
                  </a:prstClr>
                </a:solidFill>
              </a:rPr>
              <a:pPr defTabSz="914212"/>
              <a:t>05/10/2013</a:t>
            </a:fld>
            <a:endParaRPr lang="es-AR">
              <a:solidFill>
                <a:prstClr val="black">
                  <a:tint val="75000"/>
                </a:prstClr>
              </a:solidFill>
            </a:endParaRPr>
          </a:p>
        </p:txBody>
      </p:sp>
      <p:sp>
        <p:nvSpPr>
          <p:cNvPr id="5" name="4 Marcador de pie de página"/>
          <p:cNvSpPr>
            <a:spLocks noGrp="1"/>
          </p:cNvSpPr>
          <p:nvPr>
            <p:ph type="ftr" sz="quarter" idx="3"/>
          </p:nvPr>
        </p:nvSpPr>
        <p:spPr>
          <a:xfrm>
            <a:off x="3124201" y="6356354"/>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pPr defTabSz="914212"/>
            <a:endParaRPr lang="es-AR">
              <a:solidFill>
                <a:prstClr val="black">
                  <a:tint val="75000"/>
                </a:prstClr>
              </a:solidFill>
            </a:endParaRPr>
          </a:p>
        </p:txBody>
      </p:sp>
      <p:sp>
        <p:nvSpPr>
          <p:cNvPr id="6" name="5 Marcador de número de diapositiva"/>
          <p:cNvSpPr>
            <a:spLocks noGrp="1"/>
          </p:cNvSpPr>
          <p:nvPr>
            <p:ph type="sldNum" sz="quarter" idx="4"/>
          </p:nvPr>
        </p:nvSpPr>
        <p:spPr>
          <a:xfrm>
            <a:off x="6553200" y="6356354"/>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pPr defTabSz="914212"/>
            <a:fld id="{41AC12C2-6F33-4085-AB80-218E9BA898B7}" type="slidenum">
              <a:rPr lang="es-AR" smtClean="0">
                <a:solidFill>
                  <a:prstClr val="black">
                    <a:tint val="75000"/>
                  </a:prstClr>
                </a:solidFill>
              </a:rPr>
              <a:pPr defTabSz="914212"/>
              <a:t>‹Nº›</a:t>
            </a:fld>
            <a:endParaRPr lang="es-AR">
              <a:solidFill>
                <a:prstClr val="black">
                  <a:tint val="75000"/>
                </a:prstClr>
              </a:solidFill>
            </a:endParaRPr>
          </a:p>
        </p:txBody>
      </p:sp>
    </p:spTree>
    <p:extLst>
      <p:ext uri="{BB962C8B-B14F-4D97-AF65-F5344CB8AC3E}">
        <p14:creationId xmlns:p14="http://schemas.microsoft.com/office/powerpoint/2010/main" val="105030934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4"/>
            <a:ext cx="8229600" cy="4525963"/>
          </a:xfrm>
          <a:prstGeom prst="rect">
            <a:avLst/>
          </a:prstGeom>
        </p:spPr>
        <p:txBody>
          <a:bodyPr vert="horz" lIns="91421" tIns="45711" rIns="91421" bIns="45711"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4"/>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pPr defTabSz="914212"/>
            <a:fld id="{7EEC5570-81AA-4135-B1A6-A6851599A8BB}" type="datetimeFigureOut">
              <a:rPr lang="es-AR" smtClean="0">
                <a:solidFill>
                  <a:prstClr val="black">
                    <a:tint val="75000"/>
                  </a:prstClr>
                </a:solidFill>
              </a:rPr>
              <a:pPr defTabSz="914212"/>
              <a:t>05/10/2013</a:t>
            </a:fld>
            <a:endParaRPr lang="es-AR">
              <a:solidFill>
                <a:prstClr val="black">
                  <a:tint val="75000"/>
                </a:prstClr>
              </a:solidFill>
            </a:endParaRPr>
          </a:p>
        </p:txBody>
      </p:sp>
      <p:sp>
        <p:nvSpPr>
          <p:cNvPr id="5" name="4 Marcador de pie de página"/>
          <p:cNvSpPr>
            <a:spLocks noGrp="1"/>
          </p:cNvSpPr>
          <p:nvPr>
            <p:ph type="ftr" sz="quarter" idx="3"/>
          </p:nvPr>
        </p:nvSpPr>
        <p:spPr>
          <a:xfrm>
            <a:off x="3124201" y="6356354"/>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pPr defTabSz="914212"/>
            <a:endParaRPr lang="es-AR">
              <a:solidFill>
                <a:prstClr val="black">
                  <a:tint val="75000"/>
                </a:prstClr>
              </a:solidFill>
            </a:endParaRPr>
          </a:p>
        </p:txBody>
      </p:sp>
      <p:sp>
        <p:nvSpPr>
          <p:cNvPr id="6" name="5 Marcador de número de diapositiva"/>
          <p:cNvSpPr>
            <a:spLocks noGrp="1"/>
          </p:cNvSpPr>
          <p:nvPr>
            <p:ph type="sldNum" sz="quarter" idx="4"/>
          </p:nvPr>
        </p:nvSpPr>
        <p:spPr>
          <a:xfrm>
            <a:off x="6553200" y="6356354"/>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pPr defTabSz="914212"/>
            <a:fld id="{41AC12C2-6F33-4085-AB80-218E9BA898B7}" type="slidenum">
              <a:rPr lang="es-AR" smtClean="0">
                <a:solidFill>
                  <a:prstClr val="black">
                    <a:tint val="75000"/>
                  </a:prstClr>
                </a:solidFill>
              </a:rPr>
              <a:pPr defTabSz="914212"/>
              <a:t>‹Nº›</a:t>
            </a:fld>
            <a:endParaRPr lang="es-AR">
              <a:solidFill>
                <a:prstClr val="black">
                  <a:tint val="75000"/>
                </a:prstClr>
              </a:solidFill>
            </a:endParaRPr>
          </a:p>
        </p:txBody>
      </p:sp>
    </p:spTree>
    <p:extLst>
      <p:ext uri="{BB962C8B-B14F-4D97-AF65-F5344CB8AC3E}">
        <p14:creationId xmlns:p14="http://schemas.microsoft.com/office/powerpoint/2010/main" val="310473336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4"/>
            <a:ext cx="8229600" cy="4525963"/>
          </a:xfrm>
          <a:prstGeom prst="rect">
            <a:avLst/>
          </a:prstGeom>
        </p:spPr>
        <p:txBody>
          <a:bodyPr vert="horz" lIns="91421" tIns="45711" rIns="91421" bIns="45711"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4"/>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pPr defTabSz="914212"/>
            <a:fld id="{7EEC5570-81AA-4135-B1A6-A6851599A8BB}" type="datetimeFigureOut">
              <a:rPr lang="es-AR" smtClean="0">
                <a:solidFill>
                  <a:prstClr val="black">
                    <a:tint val="75000"/>
                  </a:prstClr>
                </a:solidFill>
              </a:rPr>
              <a:pPr defTabSz="914212"/>
              <a:t>05/10/2013</a:t>
            </a:fld>
            <a:endParaRPr lang="es-AR">
              <a:solidFill>
                <a:prstClr val="black">
                  <a:tint val="75000"/>
                </a:prstClr>
              </a:solidFill>
            </a:endParaRPr>
          </a:p>
        </p:txBody>
      </p:sp>
      <p:sp>
        <p:nvSpPr>
          <p:cNvPr id="5" name="4 Marcador de pie de página"/>
          <p:cNvSpPr>
            <a:spLocks noGrp="1"/>
          </p:cNvSpPr>
          <p:nvPr>
            <p:ph type="ftr" sz="quarter" idx="3"/>
          </p:nvPr>
        </p:nvSpPr>
        <p:spPr>
          <a:xfrm>
            <a:off x="3124201" y="6356354"/>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pPr defTabSz="914212"/>
            <a:endParaRPr lang="es-AR">
              <a:solidFill>
                <a:prstClr val="black">
                  <a:tint val="75000"/>
                </a:prstClr>
              </a:solidFill>
            </a:endParaRPr>
          </a:p>
        </p:txBody>
      </p:sp>
      <p:sp>
        <p:nvSpPr>
          <p:cNvPr id="6" name="5 Marcador de número de diapositiva"/>
          <p:cNvSpPr>
            <a:spLocks noGrp="1"/>
          </p:cNvSpPr>
          <p:nvPr>
            <p:ph type="sldNum" sz="quarter" idx="4"/>
          </p:nvPr>
        </p:nvSpPr>
        <p:spPr>
          <a:xfrm>
            <a:off x="6553200" y="6356354"/>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pPr defTabSz="914212"/>
            <a:fld id="{41AC12C2-6F33-4085-AB80-218E9BA898B7}" type="slidenum">
              <a:rPr lang="es-AR" smtClean="0">
                <a:solidFill>
                  <a:prstClr val="black">
                    <a:tint val="75000"/>
                  </a:prstClr>
                </a:solidFill>
              </a:rPr>
              <a:pPr defTabSz="914212"/>
              <a:t>‹Nº›</a:t>
            </a:fld>
            <a:endParaRPr lang="es-AR">
              <a:solidFill>
                <a:prstClr val="black">
                  <a:tint val="75000"/>
                </a:prstClr>
              </a:solidFill>
            </a:endParaRPr>
          </a:p>
        </p:txBody>
      </p:sp>
    </p:spTree>
    <p:extLst>
      <p:ext uri="{BB962C8B-B14F-4D97-AF65-F5344CB8AC3E}">
        <p14:creationId xmlns:p14="http://schemas.microsoft.com/office/powerpoint/2010/main" val="27678017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4"/>
            <a:ext cx="8229600" cy="4525963"/>
          </a:xfrm>
          <a:prstGeom prst="rect">
            <a:avLst/>
          </a:prstGeom>
        </p:spPr>
        <p:txBody>
          <a:bodyPr vert="horz" lIns="91421" tIns="45711" rIns="91421" bIns="45711"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4"/>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pPr defTabSz="914212"/>
            <a:fld id="{7EEC5570-81AA-4135-B1A6-A6851599A8BB}" type="datetimeFigureOut">
              <a:rPr lang="es-AR" smtClean="0">
                <a:solidFill>
                  <a:prstClr val="black">
                    <a:tint val="75000"/>
                  </a:prstClr>
                </a:solidFill>
              </a:rPr>
              <a:pPr defTabSz="914212"/>
              <a:t>05/10/2013</a:t>
            </a:fld>
            <a:endParaRPr lang="es-AR">
              <a:solidFill>
                <a:prstClr val="black">
                  <a:tint val="75000"/>
                </a:prstClr>
              </a:solidFill>
            </a:endParaRPr>
          </a:p>
        </p:txBody>
      </p:sp>
      <p:sp>
        <p:nvSpPr>
          <p:cNvPr id="5" name="4 Marcador de pie de página"/>
          <p:cNvSpPr>
            <a:spLocks noGrp="1"/>
          </p:cNvSpPr>
          <p:nvPr>
            <p:ph type="ftr" sz="quarter" idx="3"/>
          </p:nvPr>
        </p:nvSpPr>
        <p:spPr>
          <a:xfrm>
            <a:off x="3124201" y="6356354"/>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pPr defTabSz="914212"/>
            <a:endParaRPr lang="es-AR">
              <a:solidFill>
                <a:prstClr val="black">
                  <a:tint val="75000"/>
                </a:prstClr>
              </a:solidFill>
            </a:endParaRPr>
          </a:p>
        </p:txBody>
      </p:sp>
      <p:sp>
        <p:nvSpPr>
          <p:cNvPr id="6" name="5 Marcador de número de diapositiva"/>
          <p:cNvSpPr>
            <a:spLocks noGrp="1"/>
          </p:cNvSpPr>
          <p:nvPr>
            <p:ph type="sldNum" sz="quarter" idx="4"/>
          </p:nvPr>
        </p:nvSpPr>
        <p:spPr>
          <a:xfrm>
            <a:off x="6553200" y="6356354"/>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pPr defTabSz="914212"/>
            <a:fld id="{41AC12C2-6F33-4085-AB80-218E9BA898B7}" type="slidenum">
              <a:rPr lang="es-AR" smtClean="0">
                <a:solidFill>
                  <a:prstClr val="black">
                    <a:tint val="75000"/>
                  </a:prstClr>
                </a:solidFill>
              </a:rPr>
              <a:pPr defTabSz="914212"/>
              <a:t>‹Nº›</a:t>
            </a:fld>
            <a:endParaRPr lang="es-AR">
              <a:solidFill>
                <a:prstClr val="black">
                  <a:tint val="75000"/>
                </a:prstClr>
              </a:solidFill>
            </a:endParaRPr>
          </a:p>
        </p:txBody>
      </p:sp>
    </p:spTree>
    <p:extLst>
      <p:ext uri="{BB962C8B-B14F-4D97-AF65-F5344CB8AC3E}">
        <p14:creationId xmlns:p14="http://schemas.microsoft.com/office/powerpoint/2010/main" val="356746195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s-ES">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s-ES">
              <a:solidFill>
                <a:srgbClr val="FFFFFF"/>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7ACD8A2B-9005-437A-A043-418AD4817A4F}" type="slidenum">
              <a:rPr lang="es-ES">
                <a:solidFill>
                  <a:srgbClr val="FFFFFF"/>
                </a:solidFill>
              </a:rPr>
              <a:pPr fontAlgn="base">
                <a:spcBef>
                  <a:spcPct val="0"/>
                </a:spcBef>
                <a:spcAft>
                  <a:spcPct val="0"/>
                </a:spcAft>
              </a:pPr>
              <a:t>‹Nº›</a:t>
            </a:fld>
            <a:endParaRPr lang="es-ES">
              <a:solidFill>
                <a:srgbClr val="FFFFFF"/>
              </a:solidFill>
            </a:endParaRPr>
          </a:p>
        </p:txBody>
      </p:sp>
    </p:spTree>
    <p:extLst>
      <p:ext uri="{BB962C8B-B14F-4D97-AF65-F5344CB8AC3E}">
        <p14:creationId xmlns:p14="http://schemas.microsoft.com/office/powerpoint/2010/main" val="2928901181"/>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s-ES">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s-ES">
              <a:solidFill>
                <a:srgbClr val="FFFFFF"/>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7ACD8A2B-9005-437A-A043-418AD4817A4F}" type="slidenum">
              <a:rPr lang="es-ES">
                <a:solidFill>
                  <a:srgbClr val="FFFFFF"/>
                </a:solidFill>
              </a:rPr>
              <a:pPr fontAlgn="base">
                <a:spcBef>
                  <a:spcPct val="0"/>
                </a:spcBef>
                <a:spcAft>
                  <a:spcPct val="0"/>
                </a:spcAft>
              </a:pPr>
              <a:t>‹Nº›</a:t>
            </a:fld>
            <a:endParaRPr lang="es-ES">
              <a:solidFill>
                <a:srgbClr val="FFFFFF"/>
              </a:solidFill>
            </a:endParaRPr>
          </a:p>
        </p:txBody>
      </p:sp>
    </p:spTree>
    <p:extLst>
      <p:ext uri="{BB962C8B-B14F-4D97-AF65-F5344CB8AC3E}">
        <p14:creationId xmlns:p14="http://schemas.microsoft.com/office/powerpoint/2010/main" val="1883132551"/>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9B39AFAF-4BF0-484D-96AD-367CBA6F7DFB}" type="datetimeFigureOut">
              <a:rPr lang="es-ES" smtClean="0">
                <a:solidFill>
                  <a:prstClr val="black">
                    <a:tint val="75000"/>
                  </a:prstClr>
                </a:solidFill>
              </a:rPr>
              <a:pPr defTabSz="457200"/>
              <a:t>05/10/2013</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1F833A46-463D-EB4C-BB83-DCC85D054A63}"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899339713"/>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9B39AFAF-4BF0-484D-96AD-367CBA6F7DFB}" type="datetimeFigureOut">
              <a:rPr lang="es-ES" smtClean="0">
                <a:solidFill>
                  <a:prstClr val="black">
                    <a:tint val="75000"/>
                  </a:prstClr>
                </a:solidFill>
              </a:rPr>
              <a:pPr defTabSz="457200"/>
              <a:t>05/10/2013</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1F833A46-463D-EB4C-BB83-DCC85D054A63}"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281113791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94.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4.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6.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6.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6.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6.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6.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6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8.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8.xml"/></Relationships>
</file>

<file path=ppt/slides/_rels/slide6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8.xml"/></Relationships>
</file>

<file path=ppt/slides/_rels/slide6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5.xml"/></Relationships>
</file>

<file path=ppt/slides/_rels/slide7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7.xml"/></Relationships>
</file>

<file path=ppt/slides/_rels/slide7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05.xml"/></Relationships>
</file>

<file path=ppt/slides/_rels/slide7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05.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6.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05.xml"/></Relationships>
</file>

<file path=ppt/slides/_rels/slide7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05.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1.xml"/></Relationships>
</file>

<file path=ppt/slides/_rels/slide7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05.xml"/></Relationships>
</file>

<file path=ppt/slides/_rels/slide7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105.xml"/></Relationships>
</file>

<file path=ppt/slides/_rels/slide7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2281" b="46771"/>
          <a:stretch/>
        </p:blipFill>
        <p:spPr bwMode="auto">
          <a:xfrm>
            <a:off x="1400449" y="332656"/>
            <a:ext cx="6563017" cy="1232757"/>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1549611" y="1340768"/>
            <a:ext cx="6264695" cy="1323439"/>
          </a:xfrm>
          <a:prstGeom prst="rect">
            <a:avLst/>
          </a:prstGeom>
        </p:spPr>
        <p:txBody>
          <a:bodyPr wrap="square">
            <a:spAutoFit/>
          </a:bodyPr>
          <a:lstStyle/>
          <a:p>
            <a:pPr algn="ctr">
              <a:spcAft>
                <a:spcPts val="0"/>
              </a:spcAft>
            </a:pPr>
            <a:endParaRPr lang="es-AR" sz="2000" b="1" dirty="0" smtClean="0">
              <a:solidFill>
                <a:srgbClr val="000000"/>
              </a:solidFill>
              <a:latin typeface="Times New Roman"/>
              <a:ea typeface="SimSun"/>
            </a:endParaRPr>
          </a:p>
          <a:p>
            <a:pPr algn="ctr">
              <a:spcAft>
                <a:spcPts val="0"/>
              </a:spcAft>
            </a:pPr>
            <a:r>
              <a:rPr lang="es-AR" sz="2000" b="1" dirty="0" smtClean="0">
                <a:solidFill>
                  <a:srgbClr val="000000"/>
                </a:solidFill>
                <a:latin typeface="Times New Roman"/>
                <a:ea typeface="SimSun"/>
              </a:rPr>
              <a:t>Seminario </a:t>
            </a:r>
            <a:r>
              <a:rPr lang="es-AR" sz="2000" b="1" dirty="0">
                <a:solidFill>
                  <a:srgbClr val="000000"/>
                </a:solidFill>
                <a:latin typeface="Times New Roman"/>
                <a:ea typeface="SimSun"/>
              </a:rPr>
              <a:t>de Investigación sobre Políticas de Suelo y</a:t>
            </a:r>
            <a:endParaRPr lang="es-MX" sz="2000" b="1" dirty="0">
              <a:solidFill>
                <a:srgbClr val="000000"/>
              </a:solidFill>
              <a:latin typeface="Times New Roman"/>
              <a:ea typeface="SimSun"/>
            </a:endParaRPr>
          </a:p>
          <a:p>
            <a:pPr algn="ctr">
              <a:spcAft>
                <a:spcPts val="0"/>
              </a:spcAft>
            </a:pPr>
            <a:r>
              <a:rPr lang="es-AR" sz="2000" b="1" dirty="0">
                <a:solidFill>
                  <a:srgbClr val="000000"/>
                </a:solidFill>
                <a:latin typeface="Times New Roman"/>
                <a:ea typeface="SimSun"/>
              </a:rPr>
              <a:t>Desarrollo Urbano en América Latina</a:t>
            </a:r>
            <a:endParaRPr lang="es-MX" sz="2000" b="1" dirty="0">
              <a:solidFill>
                <a:srgbClr val="000000"/>
              </a:solidFill>
              <a:latin typeface="Times New Roman"/>
              <a:ea typeface="SimSun"/>
            </a:endParaRPr>
          </a:p>
          <a:p>
            <a:pPr algn="ctr">
              <a:spcAft>
                <a:spcPts val="0"/>
              </a:spcAft>
            </a:pPr>
            <a:r>
              <a:rPr lang="es-AR" sz="2000" b="1" dirty="0">
                <a:solidFill>
                  <a:srgbClr val="000000"/>
                </a:solidFill>
                <a:latin typeface="Times New Roman"/>
                <a:ea typeface="SimSun"/>
              </a:rPr>
              <a:t> </a:t>
            </a:r>
            <a:endParaRPr lang="es-MX" sz="2000" b="1" dirty="0">
              <a:solidFill>
                <a:srgbClr val="000000"/>
              </a:solidFill>
              <a:latin typeface="Times New Roman"/>
              <a:ea typeface="SimSun"/>
            </a:endParaRPr>
          </a:p>
        </p:txBody>
      </p:sp>
      <p:sp>
        <p:nvSpPr>
          <p:cNvPr id="3" name="2 Rectángulo"/>
          <p:cNvSpPr/>
          <p:nvPr/>
        </p:nvSpPr>
        <p:spPr>
          <a:xfrm>
            <a:off x="26542" y="3173699"/>
            <a:ext cx="9117458" cy="1877437"/>
          </a:xfrm>
          <a:prstGeom prst="rect">
            <a:avLst/>
          </a:prstGeom>
        </p:spPr>
        <p:txBody>
          <a:bodyPr wrap="square">
            <a:spAutoFit/>
          </a:bodyPr>
          <a:lstStyle/>
          <a:p>
            <a:pPr algn="ctr">
              <a:spcAft>
                <a:spcPts val="0"/>
              </a:spcAft>
            </a:pPr>
            <a:r>
              <a:rPr lang="es-ES" sz="2400" dirty="0">
                <a:solidFill>
                  <a:schemeClr val="accent3">
                    <a:lumMod val="50000"/>
                  </a:schemeClr>
                </a:solidFill>
                <a:latin typeface="Times New Roman"/>
                <a:ea typeface="SimSun"/>
              </a:rPr>
              <a:t>La influencia de los grandes proyectos en el desarrollo urbano: </a:t>
            </a:r>
            <a:endParaRPr lang="es-MX" sz="2400" dirty="0">
              <a:solidFill>
                <a:schemeClr val="accent3">
                  <a:lumMod val="50000"/>
                </a:schemeClr>
              </a:solidFill>
              <a:latin typeface="Times New Roman"/>
              <a:ea typeface="SimSun"/>
            </a:endParaRPr>
          </a:p>
          <a:p>
            <a:pPr algn="ctr"/>
            <a:r>
              <a:rPr lang="es-ES" sz="2000" dirty="0">
                <a:solidFill>
                  <a:schemeClr val="accent3">
                    <a:lumMod val="50000"/>
                  </a:schemeClr>
                </a:solidFill>
                <a:latin typeface="Times New Roman"/>
                <a:ea typeface="SimSun"/>
              </a:rPr>
              <a:t>El caso de Puerto Madero, Buenos </a:t>
            </a:r>
            <a:r>
              <a:rPr lang="es-ES" sz="2000" dirty="0" smtClean="0">
                <a:solidFill>
                  <a:schemeClr val="accent3">
                    <a:lumMod val="50000"/>
                  </a:schemeClr>
                </a:solidFill>
                <a:latin typeface="Times New Roman"/>
                <a:ea typeface="SimSun"/>
              </a:rPr>
              <a:t>Aires</a:t>
            </a:r>
          </a:p>
          <a:p>
            <a:pPr algn="ctr"/>
            <a:endParaRPr lang="es-ES" sz="2000" dirty="0">
              <a:solidFill>
                <a:schemeClr val="accent3">
                  <a:lumMod val="50000"/>
                </a:schemeClr>
              </a:solidFill>
              <a:latin typeface="Times New Roman"/>
              <a:ea typeface="SimSun"/>
            </a:endParaRPr>
          </a:p>
          <a:p>
            <a:pPr algn="ctr"/>
            <a:r>
              <a:rPr lang="es-ES" sz="2000" b="1" dirty="0" smtClean="0">
                <a:solidFill>
                  <a:schemeClr val="accent3">
                    <a:lumMod val="50000"/>
                  </a:schemeClr>
                </a:solidFill>
                <a:latin typeface="Times New Roman"/>
                <a:ea typeface="SimSun"/>
              </a:rPr>
              <a:t>Alfredo Garay</a:t>
            </a:r>
          </a:p>
          <a:p>
            <a:pPr algn="ctr"/>
            <a:r>
              <a:rPr lang="es-ES" sz="1600" b="1" dirty="0" smtClean="0">
                <a:solidFill>
                  <a:schemeClr val="accent3">
                    <a:lumMod val="50000"/>
                  </a:schemeClr>
                </a:solidFill>
                <a:latin typeface="Times New Roman"/>
                <a:ea typeface="SimSun"/>
              </a:rPr>
              <a:t>Sobre la base de la investigación desarrollada con </a:t>
            </a:r>
          </a:p>
          <a:p>
            <a:pPr algn="ctr"/>
            <a:r>
              <a:rPr lang="es-ES" sz="1600" b="1" dirty="0" smtClean="0">
                <a:solidFill>
                  <a:schemeClr val="accent3">
                    <a:lumMod val="50000"/>
                  </a:schemeClr>
                </a:solidFill>
                <a:latin typeface="Times New Roman"/>
                <a:ea typeface="SimSun"/>
              </a:rPr>
              <a:t>Laura </a:t>
            </a:r>
            <a:r>
              <a:rPr lang="es-ES" sz="1600" b="1" dirty="0" err="1" smtClean="0">
                <a:solidFill>
                  <a:schemeClr val="accent3">
                    <a:lumMod val="50000"/>
                  </a:schemeClr>
                </a:solidFill>
                <a:latin typeface="Times New Roman"/>
                <a:ea typeface="SimSun"/>
              </a:rPr>
              <a:t>Wainer</a:t>
            </a:r>
            <a:r>
              <a:rPr lang="es-ES" sz="1600" b="1" dirty="0" smtClean="0">
                <a:solidFill>
                  <a:schemeClr val="accent3">
                    <a:lumMod val="50000"/>
                  </a:schemeClr>
                </a:solidFill>
                <a:latin typeface="Times New Roman"/>
                <a:ea typeface="SimSun"/>
              </a:rPr>
              <a:t>,  </a:t>
            </a:r>
            <a:r>
              <a:rPr lang="es-ES" sz="1600" b="1" dirty="0" err="1" smtClean="0">
                <a:solidFill>
                  <a:schemeClr val="accent3">
                    <a:lumMod val="50000"/>
                  </a:schemeClr>
                </a:solidFill>
                <a:latin typeface="Times New Roman"/>
                <a:ea typeface="SimSun"/>
              </a:rPr>
              <a:t>Hayley</a:t>
            </a:r>
            <a:r>
              <a:rPr lang="es-ES" sz="1600" b="1" dirty="0" smtClean="0">
                <a:solidFill>
                  <a:schemeClr val="accent3">
                    <a:lumMod val="50000"/>
                  </a:schemeClr>
                </a:solidFill>
                <a:latin typeface="Times New Roman"/>
                <a:ea typeface="SimSun"/>
              </a:rPr>
              <a:t> Henderson y </a:t>
            </a:r>
            <a:r>
              <a:rPr lang="es-ES" sz="1600" b="1" dirty="0" err="1" smtClean="0">
                <a:solidFill>
                  <a:schemeClr val="accent3">
                    <a:lumMod val="50000"/>
                  </a:schemeClr>
                </a:solidFill>
                <a:latin typeface="Times New Roman"/>
                <a:ea typeface="SimSun"/>
              </a:rPr>
              <a:t>Demian</a:t>
            </a:r>
            <a:r>
              <a:rPr lang="es-ES" sz="1600" b="1" dirty="0" smtClean="0">
                <a:solidFill>
                  <a:schemeClr val="accent3">
                    <a:lumMod val="50000"/>
                  </a:schemeClr>
                </a:solidFill>
                <a:latin typeface="Times New Roman"/>
                <a:ea typeface="SimSun"/>
              </a:rPr>
              <a:t> </a:t>
            </a:r>
            <a:r>
              <a:rPr lang="es-ES" sz="1600" b="1" dirty="0" err="1" smtClean="0">
                <a:solidFill>
                  <a:schemeClr val="accent3">
                    <a:lumMod val="50000"/>
                  </a:schemeClr>
                </a:solidFill>
                <a:latin typeface="Times New Roman"/>
                <a:ea typeface="SimSun"/>
              </a:rPr>
              <a:t>Rotbart</a:t>
            </a:r>
            <a:endParaRPr lang="es-ES" sz="1600" dirty="0" smtClean="0">
              <a:solidFill>
                <a:schemeClr val="accent3">
                  <a:lumMod val="50000"/>
                </a:schemeClr>
              </a:solidFill>
              <a:latin typeface="Times New Roman"/>
              <a:ea typeface="SimSun"/>
            </a:endParaRPr>
          </a:p>
        </p:txBody>
      </p:sp>
      <p:sp>
        <p:nvSpPr>
          <p:cNvPr id="4" name="3 Rectángulo"/>
          <p:cNvSpPr/>
          <p:nvPr/>
        </p:nvSpPr>
        <p:spPr>
          <a:xfrm>
            <a:off x="2429347" y="5733256"/>
            <a:ext cx="4572000" cy="646331"/>
          </a:xfrm>
          <a:prstGeom prst="rect">
            <a:avLst/>
          </a:prstGeom>
        </p:spPr>
        <p:txBody>
          <a:bodyPr>
            <a:spAutoFit/>
          </a:bodyPr>
          <a:lstStyle/>
          <a:p>
            <a:pPr lvl="0" algn="ctr"/>
            <a:r>
              <a:rPr lang="es-MX" dirty="0" smtClean="0">
                <a:solidFill>
                  <a:prstClr val="black"/>
                </a:solidFill>
                <a:latin typeface="Times New Roman"/>
                <a:ea typeface="SimSun"/>
              </a:rPr>
              <a:t>Universidad Di Tella</a:t>
            </a:r>
          </a:p>
          <a:p>
            <a:pPr lvl="0" algn="ctr"/>
            <a:r>
              <a:rPr lang="es-MX" dirty="0" smtClean="0">
                <a:solidFill>
                  <a:prstClr val="black"/>
                </a:solidFill>
                <a:latin typeface="Times New Roman"/>
                <a:ea typeface="SimSun"/>
              </a:rPr>
              <a:t>Octubre 2013</a:t>
            </a:r>
            <a:endParaRPr lang="es-MX" dirty="0">
              <a:solidFill>
                <a:prstClr val="black"/>
              </a:solidFill>
              <a:latin typeface="Times New Roman"/>
              <a:ea typeface="SimSun"/>
            </a:endParaRPr>
          </a:p>
        </p:txBody>
      </p:sp>
    </p:spTree>
    <p:extLst>
      <p:ext uri="{BB962C8B-B14F-4D97-AF65-F5344CB8AC3E}">
        <p14:creationId xmlns:p14="http://schemas.microsoft.com/office/powerpoint/2010/main" val="4173294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763688" y="2538604"/>
            <a:ext cx="5094312" cy="1477328"/>
          </a:xfrm>
          <a:prstGeom prst="rect">
            <a:avLst/>
          </a:prstGeom>
        </p:spPr>
        <p:txBody>
          <a:bodyPr wrap="square">
            <a:spAutoFit/>
          </a:bodyPr>
          <a:lstStyle/>
          <a:p>
            <a:r>
              <a:rPr lang="es-AR" dirty="0" smtClean="0">
                <a:solidFill>
                  <a:prstClr val="black"/>
                </a:solidFill>
                <a:latin typeface="Times New Roman"/>
                <a:ea typeface="PMingLiU"/>
              </a:rPr>
              <a:t>El deterioro de las áreas centrales es producto del </a:t>
            </a:r>
            <a:r>
              <a:rPr lang="es-AR" b="1" dirty="0" smtClean="0">
                <a:solidFill>
                  <a:prstClr val="black"/>
                </a:solidFill>
                <a:latin typeface="Times New Roman"/>
                <a:ea typeface="PMingLiU"/>
              </a:rPr>
              <a:t>desarrollo de tendencias robustas del mercado </a:t>
            </a:r>
            <a:r>
              <a:rPr lang="es-AR" dirty="0" smtClean="0">
                <a:solidFill>
                  <a:prstClr val="black"/>
                </a:solidFill>
                <a:latin typeface="Times New Roman"/>
                <a:ea typeface="PMingLiU"/>
              </a:rPr>
              <a:t>y descreen de la eficacia de este tipo de intervenciones urbanas, consideradas de </a:t>
            </a:r>
            <a:r>
              <a:rPr lang="es-AR" b="1" dirty="0" smtClean="0">
                <a:solidFill>
                  <a:srgbClr val="FF0000"/>
                </a:solidFill>
                <a:latin typeface="Times New Roman"/>
                <a:ea typeface="PMingLiU"/>
              </a:rPr>
              <a:t>pequeña escala </a:t>
            </a:r>
            <a:r>
              <a:rPr lang="es-AR" dirty="0" smtClean="0">
                <a:solidFill>
                  <a:prstClr val="black"/>
                </a:solidFill>
                <a:latin typeface="Times New Roman"/>
                <a:ea typeface="PMingLiU"/>
              </a:rPr>
              <a:t>en relación con la envergadura de la ciudad.</a:t>
            </a:r>
            <a:endParaRPr lang="es-MX" dirty="0">
              <a:solidFill>
                <a:prstClr val="black"/>
              </a:solidFill>
            </a:endParaRPr>
          </a:p>
        </p:txBody>
      </p:sp>
    </p:spTree>
    <p:extLst>
      <p:ext uri="{BB962C8B-B14F-4D97-AF65-F5344CB8AC3E}">
        <p14:creationId xmlns:p14="http://schemas.microsoft.com/office/powerpoint/2010/main" val="80673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Line 2"/>
          <p:cNvSpPr>
            <a:spLocks noChangeShapeType="1"/>
          </p:cNvSpPr>
          <p:nvPr/>
        </p:nvSpPr>
        <p:spPr bwMode="auto">
          <a:xfrm flipH="1">
            <a:off x="179389" y="6381750"/>
            <a:ext cx="8820150" cy="0"/>
          </a:xfrm>
          <a:prstGeom prst="line">
            <a:avLst/>
          </a:prstGeom>
          <a:noFill/>
          <a:ln w="28575">
            <a:solidFill>
              <a:srgbClr val="DDDDDD"/>
            </a:solidFill>
            <a:round/>
            <a:headEnd/>
            <a:tailEnd/>
          </a:ln>
        </p:spPr>
        <p:txBody>
          <a:bodyPr lIns="91421" tIns="45711" rIns="91421" bIns="45711"/>
          <a:lstStyle/>
          <a:p>
            <a:pPr defTabSz="914212"/>
            <a:endParaRPr lang="es-AR">
              <a:solidFill>
                <a:prstClr val="black"/>
              </a:solidFill>
            </a:endParaRPr>
          </a:p>
        </p:txBody>
      </p:sp>
      <p:sp>
        <p:nvSpPr>
          <p:cNvPr id="58371" name="Text Box 3"/>
          <p:cNvSpPr txBox="1">
            <a:spLocks noChangeArrowheads="1"/>
          </p:cNvSpPr>
          <p:nvPr/>
        </p:nvSpPr>
        <p:spPr bwMode="auto">
          <a:xfrm>
            <a:off x="1943104" y="6405564"/>
            <a:ext cx="7129463" cy="373659"/>
          </a:xfrm>
          <a:prstGeom prst="rect">
            <a:avLst/>
          </a:prstGeom>
          <a:noFill/>
          <a:ln w="9525">
            <a:noFill/>
            <a:miter lim="800000"/>
            <a:headEnd/>
            <a:tailEnd/>
          </a:ln>
        </p:spPr>
        <p:txBody>
          <a:bodyPr lIns="91421" tIns="45711" rIns="91421" bIns="45711">
            <a:spAutoFit/>
          </a:bodyPr>
          <a:lstStyle/>
          <a:p>
            <a:pPr defTabSz="914212"/>
            <a:r>
              <a:rPr lang="es-MX">
                <a:solidFill>
                  <a:prstClr val="black"/>
                </a:solidFill>
              </a:rPr>
              <a:t>estructura social. tipo de vivienda . casa tipo A</a:t>
            </a:r>
            <a:endParaRPr lang="es-ES">
              <a:solidFill>
                <a:prstClr val="black"/>
              </a:solidFill>
            </a:endParaRPr>
          </a:p>
        </p:txBody>
      </p:sp>
      <p:pic>
        <p:nvPicPr>
          <p:cNvPr id="58372" name="Picture 4" descr="300306_% Casa Tipo A"/>
          <p:cNvPicPr>
            <a:picLocks noChangeAspect="1" noChangeArrowheads="1"/>
          </p:cNvPicPr>
          <p:nvPr/>
        </p:nvPicPr>
        <p:blipFill>
          <a:blip r:embed="rId2"/>
          <a:srcRect/>
          <a:stretch>
            <a:fillRect/>
          </a:stretch>
        </p:blipFill>
        <p:spPr bwMode="auto">
          <a:xfrm>
            <a:off x="179390" y="71440"/>
            <a:ext cx="8821737" cy="6237287"/>
          </a:xfrm>
          <a:prstGeom prst="rect">
            <a:avLst/>
          </a:prstGeom>
          <a:noFill/>
          <a:ln w="9525">
            <a:noFill/>
            <a:miter lim="800000"/>
            <a:headEnd/>
            <a:tailEnd/>
          </a:ln>
        </p:spPr>
      </p:pic>
    </p:spTree>
    <p:extLst>
      <p:ext uri="{BB962C8B-B14F-4D97-AF65-F5344CB8AC3E}">
        <p14:creationId xmlns:p14="http://schemas.microsoft.com/office/powerpoint/2010/main" val="3138552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758047" y="332656"/>
            <a:ext cx="3275856" cy="5786199"/>
          </a:xfrm>
          <a:prstGeom prst="rect">
            <a:avLst/>
          </a:prstGeom>
        </p:spPr>
        <p:txBody>
          <a:bodyPr wrap="square">
            <a:spAutoFit/>
          </a:bodyPr>
          <a:lstStyle/>
          <a:p>
            <a:pPr lvl="0" defTabSz="914212"/>
            <a:r>
              <a:rPr lang="es-ES_tradnl" dirty="0">
                <a:solidFill>
                  <a:prstClr val="black"/>
                </a:solidFill>
              </a:rPr>
              <a:t>5</a:t>
            </a:r>
            <a:r>
              <a:rPr lang="es-ES_tradnl" sz="1600" b="1" dirty="0">
                <a:solidFill>
                  <a:prstClr val="black"/>
                </a:solidFill>
              </a:rPr>
              <a:t>% del territorio </a:t>
            </a:r>
          </a:p>
          <a:p>
            <a:pPr lvl="0" defTabSz="914212"/>
            <a:r>
              <a:rPr lang="es-ES_tradnl" sz="1600" b="1" dirty="0">
                <a:solidFill>
                  <a:prstClr val="black"/>
                </a:solidFill>
              </a:rPr>
              <a:t>metropolitano</a:t>
            </a:r>
          </a:p>
          <a:p>
            <a:pPr lvl="0" defTabSz="914212"/>
            <a:endParaRPr lang="es-ES_tradnl" sz="1600" b="1" dirty="0">
              <a:solidFill>
                <a:prstClr val="black"/>
              </a:solidFill>
            </a:endParaRPr>
          </a:p>
          <a:p>
            <a:pPr lvl="0" defTabSz="914212"/>
            <a:r>
              <a:rPr lang="es-ES_tradnl" sz="1600" b="1" dirty="0">
                <a:solidFill>
                  <a:prstClr val="black"/>
                </a:solidFill>
              </a:rPr>
              <a:t>13.300 Manzanas</a:t>
            </a:r>
          </a:p>
          <a:p>
            <a:pPr lvl="0" defTabSz="914212"/>
            <a:r>
              <a:rPr lang="es-ES_tradnl" sz="1600" b="1" dirty="0">
                <a:solidFill>
                  <a:prstClr val="black"/>
                </a:solidFill>
              </a:rPr>
              <a:t>321.426 Parcelas  (11%)</a:t>
            </a:r>
          </a:p>
          <a:p>
            <a:pPr lvl="0" defTabSz="914212"/>
            <a:endParaRPr lang="es-ES_tradnl" sz="1600" b="1" dirty="0">
              <a:solidFill>
                <a:prstClr val="black"/>
              </a:solidFill>
            </a:endParaRPr>
          </a:p>
          <a:p>
            <a:pPr lvl="0" defTabSz="914212"/>
            <a:r>
              <a:rPr lang="es-ES_tradnl" sz="1600" b="1" dirty="0">
                <a:solidFill>
                  <a:prstClr val="black"/>
                </a:solidFill>
              </a:rPr>
              <a:t> 719.161   </a:t>
            </a:r>
            <a:r>
              <a:rPr lang="es-ES_tradnl" sz="1600" b="1" dirty="0" err="1">
                <a:solidFill>
                  <a:prstClr val="black"/>
                </a:solidFill>
              </a:rPr>
              <a:t>deptos</a:t>
            </a:r>
            <a:r>
              <a:rPr lang="es-ES_tradnl" sz="1600" b="1" dirty="0">
                <a:solidFill>
                  <a:prstClr val="black"/>
                </a:solidFill>
              </a:rPr>
              <a:t>  71%</a:t>
            </a:r>
          </a:p>
          <a:p>
            <a:pPr lvl="0" defTabSz="914212"/>
            <a:r>
              <a:rPr lang="es-ES_tradnl" sz="1600" b="1" dirty="0" smtClean="0">
                <a:solidFill>
                  <a:prstClr val="black"/>
                </a:solidFill>
              </a:rPr>
              <a:t>247.073        </a:t>
            </a:r>
            <a:r>
              <a:rPr lang="es-ES_tradnl" sz="1600" b="1" dirty="0">
                <a:solidFill>
                  <a:prstClr val="black"/>
                </a:solidFill>
              </a:rPr>
              <a:t>Casas 23%</a:t>
            </a:r>
          </a:p>
          <a:p>
            <a:pPr lvl="0" defTabSz="914212"/>
            <a:r>
              <a:rPr lang="es-ES_tradnl" sz="1600" b="1" dirty="0">
                <a:solidFill>
                  <a:prstClr val="black"/>
                </a:solidFill>
              </a:rPr>
              <a:t>        6%     </a:t>
            </a:r>
            <a:r>
              <a:rPr lang="es-ES_tradnl" sz="1600" b="1" dirty="0" err="1">
                <a:solidFill>
                  <a:prstClr val="black"/>
                </a:solidFill>
              </a:rPr>
              <a:t>subestandar</a:t>
            </a:r>
            <a:endParaRPr lang="es-ES_tradnl" sz="1600" b="1" dirty="0">
              <a:solidFill>
                <a:prstClr val="black"/>
              </a:solidFill>
            </a:endParaRPr>
          </a:p>
          <a:p>
            <a:pPr lvl="0" defTabSz="914212"/>
            <a:endParaRPr lang="es-ES_tradnl" sz="1600" b="1" dirty="0">
              <a:solidFill>
                <a:prstClr val="black"/>
              </a:solidFill>
            </a:endParaRPr>
          </a:p>
          <a:p>
            <a:pPr lvl="0" defTabSz="914212"/>
            <a:r>
              <a:rPr lang="es-ES_tradnl" sz="1600" b="1" dirty="0">
                <a:solidFill>
                  <a:prstClr val="black"/>
                </a:solidFill>
              </a:rPr>
              <a:t>  9% hogares villas</a:t>
            </a:r>
          </a:p>
          <a:p>
            <a:pPr lvl="0" defTabSz="914212"/>
            <a:r>
              <a:rPr lang="es-ES_tradnl" sz="1600" b="1" dirty="0">
                <a:solidFill>
                  <a:prstClr val="black"/>
                </a:solidFill>
              </a:rPr>
              <a:t>40.000 inquilinatos</a:t>
            </a:r>
          </a:p>
          <a:p>
            <a:pPr lvl="0" defTabSz="914212"/>
            <a:endParaRPr lang="es-ES_tradnl" sz="1600" b="1" dirty="0">
              <a:solidFill>
                <a:prstClr val="black"/>
              </a:solidFill>
            </a:endParaRPr>
          </a:p>
          <a:p>
            <a:pPr lvl="0" defTabSz="914212"/>
            <a:r>
              <a:rPr lang="es-ES_tradnl" sz="1600" b="1" dirty="0">
                <a:solidFill>
                  <a:prstClr val="black"/>
                </a:solidFill>
              </a:rPr>
              <a:t>268.000 edificaciones son Previas a 1977</a:t>
            </a:r>
          </a:p>
          <a:p>
            <a:pPr lvl="0" defTabSz="914212"/>
            <a:r>
              <a:rPr lang="es-ES_tradnl" sz="1600" b="1" dirty="0">
                <a:solidFill>
                  <a:prstClr val="black"/>
                </a:solidFill>
              </a:rPr>
              <a:t>25.733 después de 1977</a:t>
            </a:r>
          </a:p>
          <a:p>
            <a:pPr lvl="0" defTabSz="914212"/>
            <a:r>
              <a:rPr lang="es-ES_tradnl" sz="1600" b="1" dirty="0">
                <a:solidFill>
                  <a:prstClr val="black"/>
                </a:solidFill>
              </a:rPr>
              <a:t>90%  de la ciudad ha sido construida antes del 1977</a:t>
            </a:r>
          </a:p>
          <a:p>
            <a:pPr lvl="0" defTabSz="914212"/>
            <a:endParaRPr lang="es-ES_tradnl" sz="1600" b="1" dirty="0">
              <a:solidFill>
                <a:prstClr val="black"/>
              </a:solidFill>
            </a:endParaRPr>
          </a:p>
          <a:p>
            <a:pPr lvl="0" defTabSz="914212"/>
            <a:r>
              <a:rPr lang="es-ES_tradnl" sz="1600" b="1" dirty="0">
                <a:solidFill>
                  <a:prstClr val="black"/>
                </a:solidFill>
              </a:rPr>
              <a:t>Permisos </a:t>
            </a:r>
          </a:p>
          <a:p>
            <a:pPr lvl="0" defTabSz="914212"/>
            <a:r>
              <a:rPr lang="es-ES_tradnl" sz="1600" b="1" dirty="0">
                <a:solidFill>
                  <a:prstClr val="black"/>
                </a:solidFill>
              </a:rPr>
              <a:t>83% residencial</a:t>
            </a:r>
          </a:p>
          <a:p>
            <a:pPr lvl="0" defTabSz="914212"/>
            <a:r>
              <a:rPr lang="es-ES_tradnl" sz="1600" b="1" dirty="0">
                <a:solidFill>
                  <a:prstClr val="black"/>
                </a:solidFill>
              </a:rPr>
              <a:t>96 % </a:t>
            </a:r>
            <a:r>
              <a:rPr lang="es-ES_tradnl" sz="1600" b="1" dirty="0" smtClean="0">
                <a:solidFill>
                  <a:prstClr val="black"/>
                </a:solidFill>
              </a:rPr>
              <a:t>multifamiliar</a:t>
            </a:r>
            <a:endParaRPr lang="es-ES_tradnl" sz="1600" b="1" dirty="0">
              <a:solidFill>
                <a:prstClr val="black"/>
              </a:solidFill>
            </a:endParaRPr>
          </a:p>
          <a:p>
            <a:pPr lvl="0" defTabSz="914212"/>
            <a:r>
              <a:rPr lang="es-ES_tradnl" sz="1600" b="1" dirty="0">
                <a:solidFill>
                  <a:prstClr val="black"/>
                </a:solidFill>
              </a:rPr>
              <a:t>41% suntuosa</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5521823"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925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11559" y="260648"/>
            <a:ext cx="8235075" cy="3754874"/>
          </a:xfrm>
          <a:prstGeom prst="rect">
            <a:avLst/>
          </a:prstGeom>
          <a:noFill/>
        </p:spPr>
        <p:txBody>
          <a:bodyPr wrap="none" rtlCol="0">
            <a:spAutoFit/>
          </a:bodyPr>
          <a:lstStyle/>
          <a:p>
            <a:r>
              <a:rPr lang="es-MX" sz="2000" b="1" dirty="0" smtClean="0"/>
              <a:t>Problema al que se quiere responder</a:t>
            </a:r>
          </a:p>
          <a:p>
            <a:endParaRPr lang="es-MX" sz="2000" b="1" dirty="0" smtClean="0"/>
          </a:p>
          <a:p>
            <a:pPr marL="742950" lvl="1" indent="-285750">
              <a:buFont typeface="Arial" pitchFamily="34" charset="0"/>
              <a:buChar char="•"/>
            </a:pPr>
            <a:r>
              <a:rPr lang="es-MX" sz="2000" dirty="0" smtClean="0"/>
              <a:t>Debilitamiento de la centralidad. Surgimiento de nuevas centralidades</a:t>
            </a:r>
          </a:p>
          <a:p>
            <a:pPr marL="742950" lvl="1" indent="-285750">
              <a:buFont typeface="Arial" pitchFamily="34" charset="0"/>
              <a:buChar char="•"/>
            </a:pPr>
            <a:r>
              <a:rPr lang="es-MX" sz="2000" dirty="0" smtClean="0"/>
              <a:t>Puesta en valor infraestructura de transporte existente (metro)</a:t>
            </a:r>
          </a:p>
          <a:p>
            <a:pPr marL="742950" lvl="1" indent="-285750">
              <a:buFont typeface="Arial" pitchFamily="34" charset="0"/>
              <a:buChar char="•"/>
            </a:pPr>
            <a:r>
              <a:rPr lang="es-MX" sz="2000" dirty="0" smtClean="0"/>
              <a:t>Recuperar población residente  (diversidad de usos)</a:t>
            </a:r>
          </a:p>
          <a:p>
            <a:pPr marL="742950" lvl="1" indent="-285750">
              <a:buFont typeface="Arial" pitchFamily="34" charset="0"/>
              <a:buChar char="•"/>
            </a:pPr>
            <a:r>
              <a:rPr lang="es-MX" sz="2000" dirty="0" smtClean="0"/>
              <a:t>Recuperación dela relación con el rio (frente costero)</a:t>
            </a:r>
          </a:p>
          <a:p>
            <a:pPr marL="742950" lvl="1" indent="-285750">
              <a:buFont typeface="Arial" pitchFamily="34" charset="0"/>
              <a:buChar char="•"/>
            </a:pPr>
            <a:r>
              <a:rPr lang="es-MX" sz="2000" dirty="0" smtClean="0"/>
              <a:t>Incremento áreas verdes en el sector central</a:t>
            </a:r>
          </a:p>
          <a:p>
            <a:endParaRPr lang="es-MX" sz="2000" dirty="0" smtClean="0"/>
          </a:p>
          <a:p>
            <a:r>
              <a:rPr lang="es-MX" sz="2000" b="1" dirty="0" smtClean="0"/>
              <a:t>Contexto de crisis</a:t>
            </a:r>
            <a:r>
              <a:rPr lang="es-MX" sz="2000" dirty="0" smtClean="0"/>
              <a:t>:</a:t>
            </a:r>
          </a:p>
          <a:p>
            <a:endParaRPr lang="es-MX" sz="2000" dirty="0" smtClean="0"/>
          </a:p>
          <a:p>
            <a:pPr marL="800100" lvl="1" indent="-342900">
              <a:buFont typeface="Arial" pitchFamily="34" charset="0"/>
              <a:buChar char="•"/>
            </a:pPr>
            <a:r>
              <a:rPr lang="es-MX" sz="2000" dirty="0" smtClean="0"/>
              <a:t>Contribuir al desarrollo económico y a la generación de empleo </a:t>
            </a:r>
          </a:p>
          <a:p>
            <a:endParaRPr lang="es-MX" dirty="0"/>
          </a:p>
        </p:txBody>
      </p:sp>
      <p:sp>
        <p:nvSpPr>
          <p:cNvPr id="3" name="2 CuadroTexto"/>
          <p:cNvSpPr txBox="1"/>
          <p:nvPr/>
        </p:nvSpPr>
        <p:spPr>
          <a:xfrm>
            <a:off x="619701" y="4149080"/>
            <a:ext cx="7264667" cy="2246769"/>
          </a:xfrm>
          <a:prstGeom prst="rect">
            <a:avLst/>
          </a:prstGeom>
          <a:noFill/>
        </p:spPr>
        <p:txBody>
          <a:bodyPr wrap="square" rtlCol="0">
            <a:spAutoFit/>
          </a:bodyPr>
          <a:lstStyle/>
          <a:p>
            <a:r>
              <a:rPr lang="es-MX" sz="2000" b="1" dirty="0" smtClean="0"/>
              <a:t>Tratamiento integral del centro </a:t>
            </a:r>
            <a:r>
              <a:rPr lang="es-MX" sz="2000" dirty="0" smtClean="0"/>
              <a:t>: </a:t>
            </a:r>
          </a:p>
          <a:p>
            <a:endParaRPr lang="es-MX" sz="2000" dirty="0"/>
          </a:p>
          <a:p>
            <a:r>
              <a:rPr lang="es-MX" sz="2000" dirty="0" smtClean="0"/>
              <a:t> 4 líneas de trabajo:</a:t>
            </a:r>
          </a:p>
          <a:p>
            <a:pPr marL="2571750" lvl="5" indent="-285750">
              <a:buFont typeface="Arial" pitchFamily="34" charset="0"/>
              <a:buChar char="•"/>
            </a:pPr>
            <a:r>
              <a:rPr lang="es-MX" sz="2000" dirty="0" smtClean="0"/>
              <a:t>Renovación Avenida de Mayo</a:t>
            </a:r>
          </a:p>
          <a:p>
            <a:pPr marL="2571750" lvl="5" indent="-285750">
              <a:buFont typeface="Arial" pitchFamily="34" charset="0"/>
              <a:buChar char="•"/>
            </a:pPr>
            <a:r>
              <a:rPr lang="es-MX" sz="2000" dirty="0" smtClean="0"/>
              <a:t>Sanción normativa de protección APH</a:t>
            </a:r>
          </a:p>
          <a:p>
            <a:pPr marL="2571750" lvl="5" indent="-285750">
              <a:buFont typeface="Arial" pitchFamily="34" charset="0"/>
              <a:buChar char="•"/>
            </a:pPr>
            <a:r>
              <a:rPr lang="es-MX" sz="2000" dirty="0" smtClean="0"/>
              <a:t>Rehabilitación de conventillos</a:t>
            </a:r>
          </a:p>
          <a:p>
            <a:pPr marL="2571750" lvl="5" indent="-285750">
              <a:buFont typeface="Arial" pitchFamily="34" charset="0"/>
              <a:buChar char="•"/>
            </a:pPr>
            <a:r>
              <a:rPr lang="es-MX" sz="2000" dirty="0" smtClean="0"/>
              <a:t>Proyecto </a:t>
            </a:r>
            <a:r>
              <a:rPr lang="es-MX" sz="2000" dirty="0"/>
              <a:t>P</a:t>
            </a:r>
            <a:r>
              <a:rPr lang="es-MX" sz="2000" dirty="0" smtClean="0"/>
              <a:t>uerto Madero</a:t>
            </a:r>
            <a:endParaRPr lang="es-MX" sz="2000" dirty="0"/>
          </a:p>
        </p:txBody>
      </p:sp>
    </p:spTree>
    <p:extLst>
      <p:ext uri="{BB962C8B-B14F-4D97-AF65-F5344CB8AC3E}">
        <p14:creationId xmlns:p14="http://schemas.microsoft.com/office/powerpoint/2010/main" val="3277943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ocioeconom"/>
          <p:cNvPicPr>
            <a:picLocks noChangeAspect="1" noChangeArrowheads="1"/>
          </p:cNvPicPr>
          <p:nvPr/>
        </p:nvPicPr>
        <p:blipFill>
          <a:blip r:embed="rId2" cstate="print"/>
          <a:srcRect/>
          <a:stretch>
            <a:fillRect/>
          </a:stretch>
        </p:blipFill>
        <p:spPr bwMode="auto">
          <a:xfrm>
            <a:off x="0" y="152404"/>
            <a:ext cx="9144000" cy="6581775"/>
          </a:xfrm>
          <a:prstGeom prst="rect">
            <a:avLst/>
          </a:prstGeom>
          <a:noFill/>
        </p:spPr>
      </p:pic>
    </p:spTree>
    <p:extLst>
      <p:ext uri="{BB962C8B-B14F-4D97-AF65-F5344CB8AC3E}">
        <p14:creationId xmlns:p14="http://schemas.microsoft.com/office/powerpoint/2010/main" val="275129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4" y="-428651"/>
            <a:ext cx="5758043" cy="8143932"/>
          </a:xfrm>
          <a:prstGeom prst="rect">
            <a:avLst/>
          </a:prstGeom>
          <a:noFill/>
          <a:ln w="9525">
            <a:noFill/>
            <a:miter lim="800000"/>
            <a:headEnd/>
            <a:tailEnd/>
          </a:ln>
          <a:effectLst/>
        </p:spPr>
      </p:pic>
      <p:pic>
        <p:nvPicPr>
          <p:cNvPr id="27650" name="Picture 2" descr="C:\compu fredy\lincoln\investigacion\Demián\Permisos y superficie CABA 1935-20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404664"/>
            <a:ext cx="3454962" cy="558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5944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332656"/>
            <a:ext cx="8352928" cy="7749814"/>
          </a:xfrm>
          <a:prstGeom prst="rect">
            <a:avLst/>
          </a:prstGeom>
        </p:spPr>
        <p:txBody>
          <a:bodyPr wrap="square">
            <a:spAutoFit/>
          </a:bodyPr>
          <a:lstStyle/>
          <a:p>
            <a:pPr marL="457200">
              <a:lnSpc>
                <a:spcPct val="115000"/>
              </a:lnSpc>
              <a:spcAft>
                <a:spcPts val="1000"/>
              </a:spcAft>
            </a:pPr>
            <a:r>
              <a:rPr lang="es-MX" dirty="0" smtClean="0">
                <a:latin typeface="Times New Roman"/>
                <a:ea typeface="Times New Roman"/>
                <a:cs typeface="Calibri"/>
              </a:rPr>
              <a:t>m2 </a:t>
            </a:r>
            <a:r>
              <a:rPr lang="es-MX" dirty="0">
                <a:latin typeface="Times New Roman"/>
                <a:ea typeface="Times New Roman"/>
                <a:cs typeface="Calibri"/>
              </a:rPr>
              <a:t>construidos en el </a:t>
            </a:r>
            <a:r>
              <a:rPr lang="es-ES_tradnl" dirty="0">
                <a:latin typeface="Times New Roman"/>
                <a:ea typeface="Times New Roman"/>
                <a:cs typeface="Calibri"/>
              </a:rPr>
              <a:t>área metropolitana AMBA</a:t>
            </a:r>
            <a:r>
              <a:rPr lang="es-MX" dirty="0">
                <a:latin typeface="Times New Roman"/>
                <a:ea typeface="Times New Roman"/>
                <a:cs typeface="Calibri"/>
              </a:rPr>
              <a:t> </a:t>
            </a:r>
            <a:r>
              <a:rPr lang="es-MX" dirty="0" smtClean="0">
                <a:latin typeface="Times New Roman"/>
                <a:ea typeface="Times New Roman"/>
                <a:cs typeface="Calibri"/>
              </a:rPr>
              <a:t>: </a:t>
            </a:r>
            <a:r>
              <a:rPr lang="es-ES_tradnl" b="1" dirty="0" smtClean="0">
                <a:latin typeface="Times New Roman"/>
                <a:ea typeface="Times New Roman"/>
                <a:cs typeface="Calibri"/>
              </a:rPr>
              <a:t>210.000.000 m2</a:t>
            </a:r>
            <a:r>
              <a:rPr lang="es-ES_tradnl" b="1" dirty="0">
                <a:latin typeface="Times New Roman"/>
                <a:ea typeface="Times New Roman"/>
                <a:cs typeface="Calibri"/>
              </a:rPr>
              <a:t>, </a:t>
            </a:r>
            <a:endParaRPr lang="es-ES_tradnl" b="1" dirty="0" smtClean="0">
              <a:latin typeface="Times New Roman"/>
              <a:ea typeface="Times New Roman"/>
              <a:cs typeface="Calibri"/>
            </a:endParaRPr>
          </a:p>
          <a:p>
            <a:pPr marL="457200">
              <a:lnSpc>
                <a:spcPct val="115000"/>
              </a:lnSpc>
              <a:spcAft>
                <a:spcPts val="1000"/>
              </a:spcAft>
            </a:pPr>
            <a:r>
              <a:rPr lang="es-ES_tradnl" dirty="0" smtClean="0">
                <a:latin typeface="Times New Roman"/>
                <a:ea typeface="Times New Roman"/>
                <a:cs typeface="Calibri"/>
              </a:rPr>
              <a:t>CABA </a:t>
            </a:r>
            <a:r>
              <a:rPr lang="es-ES_tradnl" dirty="0">
                <a:latin typeface="Times New Roman"/>
                <a:ea typeface="Times New Roman"/>
                <a:cs typeface="Calibri"/>
              </a:rPr>
              <a:t>(Ciudad Autónoma de Buenos Aires) </a:t>
            </a:r>
            <a:r>
              <a:rPr lang="es-ES_tradnl" dirty="0" smtClean="0">
                <a:latin typeface="Times New Roman"/>
                <a:ea typeface="Times New Roman"/>
                <a:cs typeface="Calibri"/>
              </a:rPr>
              <a:t>:      </a:t>
            </a:r>
            <a:r>
              <a:rPr lang="es-ES_tradnl" b="1" dirty="0">
                <a:latin typeface="Times New Roman"/>
                <a:ea typeface="Times New Roman"/>
                <a:cs typeface="Calibri"/>
              </a:rPr>
              <a:t>104.680.000 m2</a:t>
            </a:r>
            <a:r>
              <a:rPr lang="es-ES_tradnl" dirty="0">
                <a:latin typeface="Times New Roman"/>
                <a:ea typeface="Times New Roman"/>
                <a:cs typeface="Calibri"/>
              </a:rPr>
              <a:t>. </a:t>
            </a:r>
            <a:endParaRPr lang="es-ES_tradnl" dirty="0" smtClean="0">
              <a:latin typeface="Times New Roman"/>
              <a:ea typeface="Times New Roman"/>
              <a:cs typeface="Calibri"/>
            </a:endParaRPr>
          </a:p>
          <a:p>
            <a:pPr marL="457200">
              <a:lnSpc>
                <a:spcPct val="115000"/>
              </a:lnSpc>
              <a:spcAft>
                <a:spcPts val="1000"/>
              </a:spcAft>
            </a:pPr>
            <a:r>
              <a:rPr lang="es-ES_tradnl" dirty="0" smtClean="0">
                <a:latin typeface="Times New Roman"/>
                <a:ea typeface="Times New Roman"/>
                <a:cs typeface="Calibri"/>
              </a:rPr>
              <a:t>Lo construido </a:t>
            </a:r>
            <a:r>
              <a:rPr lang="es-ES_tradnl" dirty="0">
                <a:latin typeface="Times New Roman"/>
                <a:ea typeface="Times New Roman"/>
                <a:cs typeface="Calibri"/>
              </a:rPr>
              <a:t>C</a:t>
            </a:r>
            <a:r>
              <a:rPr lang="es-ES_tradnl" dirty="0" smtClean="0">
                <a:latin typeface="Times New Roman"/>
                <a:ea typeface="Times New Roman"/>
                <a:cs typeface="Calibri"/>
              </a:rPr>
              <a:t>ABA </a:t>
            </a:r>
            <a:r>
              <a:rPr lang="es-ES_tradnl" dirty="0">
                <a:latin typeface="Times New Roman"/>
                <a:ea typeface="Times New Roman"/>
                <a:cs typeface="Calibri"/>
              </a:rPr>
              <a:t>puede alcanzar un valor </a:t>
            </a:r>
            <a:r>
              <a:rPr lang="es-ES_tradnl" dirty="0" smtClean="0">
                <a:latin typeface="Times New Roman"/>
                <a:ea typeface="Times New Roman"/>
                <a:cs typeface="Calibri"/>
              </a:rPr>
              <a:t>de: </a:t>
            </a:r>
            <a:r>
              <a:rPr lang="es-ES_tradnl" b="1" dirty="0" smtClean="0">
                <a:solidFill>
                  <a:srgbClr val="FF0000"/>
                </a:solidFill>
                <a:latin typeface="Times New Roman"/>
                <a:ea typeface="Times New Roman"/>
                <a:cs typeface="Calibri"/>
              </a:rPr>
              <a:t>314.000 </a:t>
            </a:r>
            <a:r>
              <a:rPr lang="es-ES_tradnl" b="1" dirty="0">
                <a:solidFill>
                  <a:srgbClr val="FF0000"/>
                </a:solidFill>
                <a:latin typeface="Times New Roman"/>
                <a:ea typeface="Times New Roman"/>
                <a:cs typeface="Calibri"/>
              </a:rPr>
              <a:t>millones U$S</a:t>
            </a:r>
            <a:r>
              <a:rPr lang="es-ES_tradnl" dirty="0">
                <a:latin typeface="Times New Roman"/>
                <a:ea typeface="Times New Roman"/>
                <a:cs typeface="Calibri"/>
              </a:rPr>
              <a:t>. </a:t>
            </a:r>
            <a:endParaRPr lang="es-ES_tradnl" dirty="0" smtClean="0">
              <a:latin typeface="Times New Roman"/>
              <a:ea typeface="Times New Roman"/>
              <a:cs typeface="Calibri"/>
            </a:endParaRPr>
          </a:p>
          <a:p>
            <a:pPr marL="457200">
              <a:lnSpc>
                <a:spcPct val="115000"/>
              </a:lnSpc>
              <a:spcAft>
                <a:spcPts val="1000"/>
              </a:spcAft>
            </a:pPr>
            <a:r>
              <a:rPr lang="es-ES_tradnl" dirty="0" smtClean="0">
                <a:latin typeface="Times New Roman"/>
                <a:ea typeface="Times New Roman"/>
                <a:cs typeface="Calibri"/>
              </a:rPr>
              <a:t>1980 / 89</a:t>
            </a:r>
            <a:r>
              <a:rPr lang="es-ES_tradnl" dirty="0">
                <a:latin typeface="Times New Roman"/>
                <a:ea typeface="Times New Roman"/>
                <a:cs typeface="Calibri"/>
              </a:rPr>
              <a:t>, se construyeron en la CABA 9 millones de m2; </a:t>
            </a:r>
            <a:endParaRPr lang="es-ES_tradnl" dirty="0" smtClean="0">
              <a:latin typeface="Times New Roman"/>
              <a:ea typeface="Times New Roman"/>
              <a:cs typeface="Calibri"/>
            </a:endParaRPr>
          </a:p>
          <a:p>
            <a:pPr marL="457200">
              <a:lnSpc>
                <a:spcPct val="115000"/>
              </a:lnSpc>
              <a:spcAft>
                <a:spcPts val="1000"/>
              </a:spcAft>
            </a:pPr>
            <a:r>
              <a:rPr lang="es-ES_tradnl" dirty="0" smtClean="0">
                <a:latin typeface="Times New Roman"/>
                <a:ea typeface="Times New Roman"/>
                <a:cs typeface="Calibri"/>
              </a:rPr>
              <a:t>1990 / 1999       16.4 </a:t>
            </a:r>
            <a:r>
              <a:rPr lang="es-ES_tradnl" dirty="0">
                <a:latin typeface="Times New Roman"/>
                <a:ea typeface="Times New Roman"/>
                <a:cs typeface="Calibri"/>
              </a:rPr>
              <a:t>millones; </a:t>
            </a:r>
            <a:endParaRPr lang="es-ES_tradnl" dirty="0" smtClean="0">
              <a:latin typeface="Times New Roman"/>
              <a:ea typeface="Times New Roman"/>
              <a:cs typeface="Calibri"/>
            </a:endParaRPr>
          </a:p>
          <a:p>
            <a:pPr marL="457200">
              <a:lnSpc>
                <a:spcPct val="115000"/>
              </a:lnSpc>
              <a:spcAft>
                <a:spcPts val="1000"/>
              </a:spcAft>
            </a:pPr>
            <a:r>
              <a:rPr lang="es-ES_tradnl" dirty="0" smtClean="0">
                <a:latin typeface="Times New Roman"/>
                <a:ea typeface="Times New Roman"/>
                <a:cs typeface="Calibri"/>
              </a:rPr>
              <a:t>2000 / </a:t>
            </a:r>
            <a:r>
              <a:rPr lang="es-ES_tradnl" dirty="0">
                <a:latin typeface="Times New Roman"/>
                <a:ea typeface="Times New Roman"/>
                <a:cs typeface="Calibri"/>
              </a:rPr>
              <a:t>2008, </a:t>
            </a:r>
            <a:r>
              <a:rPr lang="es-ES_tradnl" dirty="0" smtClean="0">
                <a:latin typeface="Times New Roman"/>
                <a:ea typeface="Times New Roman"/>
                <a:cs typeface="Calibri"/>
              </a:rPr>
              <a:t>     16.3 </a:t>
            </a:r>
            <a:r>
              <a:rPr lang="es-ES_tradnl" dirty="0">
                <a:latin typeface="Times New Roman"/>
                <a:ea typeface="Times New Roman"/>
                <a:cs typeface="Calibri"/>
              </a:rPr>
              <a:t>millones de m2, </a:t>
            </a:r>
            <a:endParaRPr lang="es-ES_tradnl" dirty="0" smtClean="0">
              <a:latin typeface="Times New Roman"/>
              <a:ea typeface="Times New Roman"/>
              <a:cs typeface="Calibri"/>
            </a:endParaRPr>
          </a:p>
          <a:p>
            <a:pPr marL="457200" lvl="0">
              <a:lnSpc>
                <a:spcPct val="115000"/>
              </a:lnSpc>
              <a:spcAft>
                <a:spcPts val="1000"/>
              </a:spcAft>
            </a:pPr>
            <a:r>
              <a:rPr lang="es-ES_tradnl" dirty="0" smtClean="0">
                <a:latin typeface="Times New Roman"/>
                <a:ea typeface="Times New Roman"/>
                <a:cs typeface="Calibri"/>
              </a:rPr>
              <a:t>total 18 años      </a:t>
            </a:r>
            <a:r>
              <a:rPr lang="es-ES_tradnl" b="1" dirty="0">
                <a:solidFill>
                  <a:srgbClr val="FF0000"/>
                </a:solidFill>
                <a:latin typeface="Times New Roman"/>
                <a:ea typeface="Times New Roman"/>
                <a:cs typeface="Calibri"/>
              </a:rPr>
              <a:t>41.7 millones de m2 </a:t>
            </a:r>
            <a:r>
              <a:rPr lang="es-ES_tradnl" dirty="0" smtClean="0">
                <a:latin typeface="Times New Roman"/>
                <a:ea typeface="Times New Roman"/>
                <a:cs typeface="Calibri"/>
              </a:rPr>
              <a:t> </a:t>
            </a:r>
          </a:p>
          <a:p>
            <a:pPr marL="457200" lvl="0">
              <a:lnSpc>
                <a:spcPct val="115000"/>
              </a:lnSpc>
              <a:spcAft>
                <a:spcPts val="1000"/>
              </a:spcAft>
            </a:pPr>
            <a:r>
              <a:rPr lang="es-ES_tradnl" dirty="0" smtClean="0">
                <a:solidFill>
                  <a:prstClr val="black"/>
                </a:solidFill>
                <a:latin typeface="Times New Roman"/>
                <a:ea typeface="Times New Roman"/>
                <a:cs typeface="Calibri"/>
              </a:rPr>
              <a:t>Conclusión: 30 </a:t>
            </a:r>
            <a:r>
              <a:rPr lang="es-ES_tradnl" dirty="0">
                <a:solidFill>
                  <a:prstClr val="black"/>
                </a:solidFill>
                <a:latin typeface="Times New Roman"/>
                <a:ea typeface="Times New Roman"/>
                <a:cs typeface="Calibri"/>
              </a:rPr>
              <a:t>años se edificó el 40% de la superficie construida </a:t>
            </a:r>
          </a:p>
          <a:p>
            <a:pPr marL="457200">
              <a:lnSpc>
                <a:spcPct val="115000"/>
              </a:lnSpc>
              <a:spcAft>
                <a:spcPts val="1000"/>
              </a:spcAft>
            </a:pPr>
            <a:endParaRPr lang="es-ES_tradnl" dirty="0" smtClean="0">
              <a:latin typeface="Times New Roman"/>
              <a:ea typeface="Times New Roman"/>
              <a:cs typeface="Calibri"/>
            </a:endParaRPr>
          </a:p>
          <a:p>
            <a:pPr marL="457200">
              <a:lnSpc>
                <a:spcPct val="115000"/>
              </a:lnSpc>
              <a:spcAft>
                <a:spcPts val="1000"/>
              </a:spcAft>
            </a:pPr>
            <a:r>
              <a:rPr lang="es-ES_tradnl" dirty="0" smtClean="0">
                <a:latin typeface="Times New Roman"/>
                <a:ea typeface="Times New Roman"/>
                <a:cs typeface="Calibri"/>
              </a:rPr>
              <a:t>Años malos </a:t>
            </a:r>
            <a:r>
              <a:rPr lang="es-ES_tradnl" b="1" dirty="0" smtClean="0">
                <a:latin typeface="Times New Roman"/>
                <a:ea typeface="Times New Roman"/>
                <a:cs typeface="Calibri"/>
              </a:rPr>
              <a:t>1.5 millones  </a:t>
            </a:r>
            <a:r>
              <a:rPr lang="es-ES_tradnl" dirty="0" smtClean="0">
                <a:latin typeface="Times New Roman"/>
                <a:ea typeface="Times New Roman"/>
                <a:cs typeface="Calibri"/>
              </a:rPr>
              <a:t>/  años buenos </a:t>
            </a:r>
            <a:r>
              <a:rPr lang="es-ES_tradnl" b="1" dirty="0" smtClean="0">
                <a:latin typeface="Times New Roman"/>
                <a:ea typeface="Times New Roman"/>
                <a:cs typeface="Calibri"/>
              </a:rPr>
              <a:t>3 millones m2</a:t>
            </a:r>
          </a:p>
          <a:p>
            <a:pPr marL="457200">
              <a:lnSpc>
                <a:spcPct val="115000"/>
              </a:lnSpc>
              <a:spcAft>
                <a:spcPts val="1000"/>
              </a:spcAft>
            </a:pPr>
            <a:r>
              <a:rPr lang="es-ES_tradnl" b="1" dirty="0" smtClean="0">
                <a:latin typeface="Times New Roman"/>
                <a:ea typeface="Times New Roman"/>
                <a:cs typeface="Calibri"/>
              </a:rPr>
              <a:t>Puerto Madero = 1.5 millones en 20 años / </a:t>
            </a:r>
            <a:r>
              <a:rPr lang="es-ES_tradnl" b="1" dirty="0" smtClean="0">
                <a:solidFill>
                  <a:srgbClr val="FF0000"/>
                </a:solidFill>
                <a:latin typeface="Times New Roman"/>
                <a:ea typeface="Times New Roman"/>
                <a:cs typeface="Calibri"/>
              </a:rPr>
              <a:t>representa  5% del mercado</a:t>
            </a:r>
          </a:p>
          <a:p>
            <a:pPr marL="457200">
              <a:lnSpc>
                <a:spcPct val="115000"/>
              </a:lnSpc>
              <a:spcAft>
                <a:spcPts val="1000"/>
              </a:spcAft>
            </a:pPr>
            <a:r>
              <a:rPr lang="es-ES_tradnl" dirty="0" smtClean="0">
                <a:latin typeface="Times New Roman"/>
                <a:ea typeface="Times New Roman"/>
                <a:cs typeface="Calibri"/>
              </a:rPr>
              <a:t>Esto </a:t>
            </a:r>
            <a:r>
              <a:rPr lang="es-ES_tradnl" dirty="0">
                <a:latin typeface="Times New Roman"/>
                <a:ea typeface="Times New Roman"/>
                <a:cs typeface="Calibri"/>
              </a:rPr>
              <a:t>refleja que en los 4 años correspondientes a un período de gobierno municipal se autorizará la construcción de un volumen aproximado al 5% de la ciudad existente</a:t>
            </a:r>
            <a:r>
              <a:rPr lang="es-MX" dirty="0">
                <a:latin typeface="Times New Roman"/>
                <a:ea typeface="Times New Roman"/>
                <a:cs typeface="Calibri"/>
              </a:rPr>
              <a:t>. </a:t>
            </a:r>
            <a:endParaRPr lang="es-MX" dirty="0" smtClean="0">
              <a:latin typeface="Times New Roman"/>
              <a:ea typeface="Times New Roman"/>
              <a:cs typeface="Calibri"/>
            </a:endParaRPr>
          </a:p>
          <a:p>
            <a:pPr marL="457200">
              <a:lnSpc>
                <a:spcPct val="115000"/>
              </a:lnSpc>
              <a:spcAft>
                <a:spcPts val="1000"/>
              </a:spcAft>
            </a:pPr>
            <a:r>
              <a:rPr lang="es-MX" dirty="0" smtClean="0">
                <a:latin typeface="Times New Roman"/>
                <a:ea typeface="Times New Roman"/>
                <a:cs typeface="Calibri"/>
              </a:rPr>
              <a:t>Puerto Madero </a:t>
            </a:r>
          </a:p>
          <a:p>
            <a:pPr marL="457200">
              <a:lnSpc>
                <a:spcPct val="115000"/>
              </a:lnSpc>
              <a:spcAft>
                <a:spcPts val="1000"/>
              </a:spcAft>
            </a:pPr>
            <a:endParaRPr lang="es-MX" dirty="0">
              <a:latin typeface="Times New Roman"/>
              <a:ea typeface="Times New Roman"/>
              <a:cs typeface="Calibri"/>
            </a:endParaRPr>
          </a:p>
          <a:p>
            <a:pPr marL="457200">
              <a:lnSpc>
                <a:spcPct val="115000"/>
              </a:lnSpc>
              <a:spcAft>
                <a:spcPts val="1000"/>
              </a:spcAft>
            </a:pPr>
            <a:endParaRPr lang="es-MX" dirty="0" smtClean="0">
              <a:latin typeface="Times New Roman"/>
              <a:ea typeface="Times New Roman"/>
              <a:cs typeface="Calibri"/>
            </a:endParaRPr>
          </a:p>
          <a:p>
            <a:pPr marL="457200">
              <a:lnSpc>
                <a:spcPct val="115000"/>
              </a:lnSpc>
              <a:spcAft>
                <a:spcPts val="1000"/>
              </a:spcAft>
            </a:pPr>
            <a:r>
              <a:rPr lang="es-MX" dirty="0" smtClean="0">
                <a:solidFill>
                  <a:srgbClr val="FF0000"/>
                </a:solidFill>
                <a:latin typeface="Times New Roman"/>
                <a:ea typeface="Times New Roman"/>
                <a:cs typeface="Calibri"/>
              </a:rPr>
              <a:t>Dinámicas áreas en transición</a:t>
            </a:r>
            <a:endParaRPr lang="es-MX" dirty="0">
              <a:solidFill>
                <a:srgbClr val="FF0000"/>
              </a:solidFill>
              <a:ea typeface="Times New Roman"/>
            </a:endParaRPr>
          </a:p>
        </p:txBody>
      </p:sp>
    </p:spTree>
    <p:extLst>
      <p:ext uri="{BB962C8B-B14F-4D97-AF65-F5344CB8AC3E}">
        <p14:creationId xmlns:p14="http://schemas.microsoft.com/office/powerpoint/2010/main" val="1576608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25 Grupo"/>
          <p:cNvGrpSpPr>
            <a:grpSpLocks/>
          </p:cNvGrpSpPr>
          <p:nvPr/>
        </p:nvGrpSpPr>
        <p:grpSpPr bwMode="auto">
          <a:xfrm>
            <a:off x="-77659" y="332656"/>
            <a:ext cx="5184575" cy="6325523"/>
            <a:chOff x="0" y="0"/>
            <a:chExt cx="5299364" cy="6858000"/>
          </a:xfrm>
        </p:grpSpPr>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52993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 Rectángulo"/>
            <p:cNvSpPr>
              <a:spLocks noChangeArrowheads="1"/>
            </p:cNvSpPr>
            <p:nvPr/>
          </p:nvSpPr>
          <p:spPr bwMode="auto">
            <a:xfrm rot="-209068">
              <a:off x="1604531" y="2043523"/>
              <a:ext cx="1563669" cy="1339196"/>
            </a:xfrm>
            <a:prstGeom prst="rect">
              <a:avLst/>
            </a:prstGeom>
            <a:noFill/>
            <a:ln w="25400" algn="ctr">
              <a:solidFill>
                <a:srgbClr val="385D8A"/>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9" name="8 Rectángulo"/>
          <p:cNvSpPr/>
          <p:nvPr/>
        </p:nvSpPr>
        <p:spPr>
          <a:xfrm>
            <a:off x="4499992" y="532477"/>
            <a:ext cx="4572000" cy="5449697"/>
          </a:xfrm>
          <a:prstGeom prst="rect">
            <a:avLst/>
          </a:prstGeom>
        </p:spPr>
        <p:txBody>
          <a:bodyPr>
            <a:spAutoFit/>
          </a:bodyPr>
          <a:lstStyle/>
          <a:p>
            <a:pPr marL="457200" algn="just">
              <a:lnSpc>
                <a:spcPct val="115000"/>
              </a:lnSpc>
              <a:spcAft>
                <a:spcPts val="1000"/>
              </a:spcAft>
            </a:pPr>
            <a:r>
              <a:rPr lang="es-AR" b="1" dirty="0" smtClean="0">
                <a:latin typeface="Times New Roman"/>
                <a:ea typeface="Times New Roman"/>
                <a:cs typeface="Calibri"/>
              </a:rPr>
              <a:t>micro-centro:</a:t>
            </a:r>
          </a:p>
          <a:p>
            <a:pPr marL="457200" algn="just">
              <a:lnSpc>
                <a:spcPct val="115000"/>
              </a:lnSpc>
              <a:spcAft>
                <a:spcPts val="1000"/>
              </a:spcAft>
            </a:pPr>
            <a:r>
              <a:rPr lang="es-AR" dirty="0" smtClean="0">
                <a:latin typeface="Times New Roman"/>
                <a:ea typeface="Times New Roman"/>
                <a:cs typeface="Calibri"/>
              </a:rPr>
              <a:t>una </a:t>
            </a:r>
            <a:r>
              <a:rPr lang="es-AR" dirty="0">
                <a:latin typeface="Times New Roman"/>
                <a:ea typeface="Times New Roman"/>
                <a:cs typeface="Calibri"/>
              </a:rPr>
              <a:t>pieza subdividida en 64 manzanas </a:t>
            </a:r>
            <a:endParaRPr lang="es-AR" dirty="0" smtClean="0">
              <a:latin typeface="Times New Roman"/>
              <a:ea typeface="Times New Roman"/>
              <a:cs typeface="Calibri"/>
            </a:endParaRPr>
          </a:p>
          <a:p>
            <a:pPr marL="457200" algn="just">
              <a:lnSpc>
                <a:spcPct val="115000"/>
              </a:lnSpc>
              <a:spcAft>
                <a:spcPts val="1000"/>
              </a:spcAft>
            </a:pPr>
            <a:r>
              <a:rPr lang="es-AR" dirty="0" smtClean="0">
                <a:latin typeface="Times New Roman"/>
                <a:ea typeface="Times New Roman"/>
                <a:cs typeface="Calibri"/>
              </a:rPr>
              <a:t>126 </a:t>
            </a:r>
            <a:r>
              <a:rPr lang="es-AR" dirty="0">
                <a:latin typeface="Times New Roman"/>
                <a:ea typeface="Times New Roman"/>
                <a:cs typeface="Calibri"/>
              </a:rPr>
              <a:t>x126 (101 has) </a:t>
            </a:r>
            <a:endParaRPr lang="es-AR" dirty="0" smtClean="0">
              <a:latin typeface="Times New Roman"/>
              <a:ea typeface="Times New Roman"/>
              <a:cs typeface="Calibri"/>
            </a:endParaRPr>
          </a:p>
          <a:p>
            <a:pPr marL="457200" algn="just">
              <a:lnSpc>
                <a:spcPct val="115000"/>
              </a:lnSpc>
              <a:spcAft>
                <a:spcPts val="1000"/>
              </a:spcAft>
            </a:pPr>
            <a:r>
              <a:rPr lang="es-AR" dirty="0" smtClean="0">
                <a:latin typeface="Times New Roman"/>
                <a:ea typeface="Times New Roman"/>
                <a:cs typeface="Calibri"/>
              </a:rPr>
              <a:t>M2 construidos: 3.03 </a:t>
            </a:r>
            <a:r>
              <a:rPr lang="es-AR" dirty="0">
                <a:latin typeface="Times New Roman"/>
                <a:ea typeface="Times New Roman"/>
                <a:cs typeface="Calibri"/>
              </a:rPr>
              <a:t>millones </a:t>
            </a:r>
            <a:r>
              <a:rPr lang="es-AR" dirty="0" smtClean="0">
                <a:latin typeface="Times New Roman"/>
                <a:ea typeface="Times New Roman"/>
                <a:cs typeface="Calibri"/>
              </a:rPr>
              <a:t>(FOT </a:t>
            </a:r>
            <a:r>
              <a:rPr lang="es-AR" dirty="0">
                <a:latin typeface="Times New Roman"/>
                <a:ea typeface="Times New Roman"/>
                <a:cs typeface="Calibri"/>
              </a:rPr>
              <a:t>3</a:t>
            </a:r>
            <a:r>
              <a:rPr lang="es-AR" dirty="0" smtClean="0">
                <a:latin typeface="Times New Roman"/>
                <a:ea typeface="Times New Roman"/>
                <a:cs typeface="Calibri"/>
              </a:rPr>
              <a:t>) </a:t>
            </a:r>
          </a:p>
          <a:p>
            <a:pPr marL="457200" algn="just">
              <a:lnSpc>
                <a:spcPct val="115000"/>
              </a:lnSpc>
              <a:spcAft>
                <a:spcPts val="1000"/>
              </a:spcAft>
            </a:pPr>
            <a:r>
              <a:rPr lang="es-AR" dirty="0" smtClean="0">
                <a:latin typeface="Times New Roman"/>
                <a:ea typeface="Times New Roman"/>
                <a:cs typeface="Calibri"/>
              </a:rPr>
              <a:t>El </a:t>
            </a:r>
            <a:r>
              <a:rPr lang="es-AR" dirty="0">
                <a:latin typeface="Times New Roman"/>
                <a:ea typeface="Times New Roman"/>
                <a:cs typeface="Calibri"/>
              </a:rPr>
              <a:t>proyecto de Puerto Madero </a:t>
            </a:r>
            <a:r>
              <a:rPr lang="es-AR" dirty="0" smtClean="0">
                <a:latin typeface="Times New Roman"/>
                <a:ea typeface="Times New Roman"/>
                <a:cs typeface="Calibri"/>
              </a:rPr>
              <a:t>propuso </a:t>
            </a:r>
            <a:r>
              <a:rPr lang="es-AR" dirty="0">
                <a:latin typeface="Times New Roman"/>
                <a:ea typeface="Times New Roman"/>
                <a:cs typeface="Calibri"/>
              </a:rPr>
              <a:t>construir una cantidad equivalente de m2 a los que tiene actualmente el micro-centro. </a:t>
            </a:r>
            <a:endParaRPr lang="es-AR" dirty="0" smtClean="0">
              <a:latin typeface="Times New Roman"/>
              <a:ea typeface="Times New Roman"/>
              <a:cs typeface="Calibri"/>
            </a:endParaRPr>
          </a:p>
          <a:p>
            <a:pPr marL="457200" algn="just">
              <a:lnSpc>
                <a:spcPct val="115000"/>
              </a:lnSpc>
              <a:spcAft>
                <a:spcPts val="1000"/>
              </a:spcAft>
            </a:pPr>
            <a:r>
              <a:rPr lang="es-AR" dirty="0" smtClean="0">
                <a:latin typeface="Times New Roman"/>
                <a:ea typeface="Times New Roman"/>
                <a:cs typeface="Calibri"/>
              </a:rPr>
              <a:t>El </a:t>
            </a:r>
            <a:r>
              <a:rPr lang="es-AR" dirty="0">
                <a:latin typeface="Times New Roman"/>
                <a:ea typeface="Times New Roman"/>
                <a:cs typeface="Calibri"/>
              </a:rPr>
              <a:t>proceso de negociación que dio lugar al </a:t>
            </a:r>
            <a:r>
              <a:rPr lang="es-AR" dirty="0" smtClean="0">
                <a:latin typeface="Times New Roman"/>
                <a:ea typeface="Times New Roman"/>
                <a:cs typeface="Calibri"/>
              </a:rPr>
              <a:t> </a:t>
            </a:r>
            <a:r>
              <a:rPr lang="es-AR" dirty="0">
                <a:latin typeface="Times New Roman"/>
                <a:ea typeface="Times New Roman"/>
                <a:cs typeface="Calibri"/>
              </a:rPr>
              <a:t>Master </a:t>
            </a:r>
            <a:r>
              <a:rPr lang="es-AR" dirty="0" smtClean="0">
                <a:latin typeface="Times New Roman"/>
                <a:ea typeface="Times New Roman"/>
                <a:cs typeface="Calibri"/>
              </a:rPr>
              <a:t>Plan llevó </a:t>
            </a:r>
            <a:r>
              <a:rPr lang="es-AR" dirty="0">
                <a:latin typeface="Times New Roman"/>
                <a:ea typeface="Times New Roman"/>
                <a:cs typeface="Calibri"/>
              </a:rPr>
              <a:t>ese valor a la </a:t>
            </a:r>
            <a:r>
              <a:rPr lang="es-AR" dirty="0" smtClean="0">
                <a:latin typeface="Times New Roman"/>
                <a:ea typeface="Times New Roman"/>
                <a:cs typeface="Calibri"/>
              </a:rPr>
              <a:t>mitad. </a:t>
            </a:r>
          </a:p>
          <a:p>
            <a:pPr marL="457200" algn="just">
              <a:lnSpc>
                <a:spcPct val="115000"/>
              </a:lnSpc>
              <a:spcAft>
                <a:spcPts val="1000"/>
              </a:spcAft>
            </a:pPr>
            <a:r>
              <a:rPr lang="es-AR" dirty="0" smtClean="0">
                <a:latin typeface="Times New Roman"/>
                <a:ea typeface="Times New Roman"/>
                <a:cs typeface="Calibri"/>
              </a:rPr>
              <a:t>La </a:t>
            </a:r>
            <a:r>
              <a:rPr lang="es-AR" dirty="0">
                <a:latin typeface="Times New Roman"/>
                <a:ea typeface="Times New Roman"/>
                <a:cs typeface="Calibri"/>
              </a:rPr>
              <a:t>ejecución de los edificios (incluyendo las superficies que no computan FOT en 20 años ha </a:t>
            </a:r>
            <a:r>
              <a:rPr lang="es-AR" dirty="0" smtClean="0">
                <a:latin typeface="Times New Roman"/>
                <a:ea typeface="Times New Roman"/>
                <a:cs typeface="Calibri"/>
              </a:rPr>
              <a:t>construido </a:t>
            </a:r>
            <a:r>
              <a:rPr lang="es-AR" b="1" dirty="0">
                <a:solidFill>
                  <a:srgbClr val="FF0000"/>
                </a:solidFill>
                <a:latin typeface="Times New Roman"/>
                <a:ea typeface="Times New Roman"/>
                <a:cs typeface="Calibri"/>
              </a:rPr>
              <a:t>2.3 millones de m2</a:t>
            </a:r>
            <a:r>
              <a:rPr lang="es-AR" dirty="0" smtClean="0">
                <a:latin typeface="Times New Roman"/>
                <a:ea typeface="Times New Roman"/>
                <a:cs typeface="Calibri"/>
              </a:rPr>
              <a:t>.</a:t>
            </a:r>
          </a:p>
          <a:p>
            <a:pPr marL="457200" algn="just">
              <a:lnSpc>
                <a:spcPct val="115000"/>
              </a:lnSpc>
              <a:spcAft>
                <a:spcPts val="1000"/>
              </a:spcAft>
            </a:pPr>
            <a:r>
              <a:rPr lang="es-AR" b="1" dirty="0" smtClean="0">
                <a:latin typeface="Times New Roman"/>
                <a:ea typeface="Times New Roman"/>
                <a:cs typeface="Calibri"/>
              </a:rPr>
              <a:t>macro-centro</a:t>
            </a:r>
            <a:r>
              <a:rPr lang="es-AR" dirty="0" smtClean="0">
                <a:latin typeface="Times New Roman"/>
                <a:ea typeface="Times New Roman"/>
                <a:cs typeface="Calibri"/>
              </a:rPr>
              <a:t> </a:t>
            </a:r>
            <a:r>
              <a:rPr lang="es-AR" dirty="0">
                <a:latin typeface="Times New Roman"/>
                <a:ea typeface="Times New Roman"/>
                <a:cs typeface="Calibri"/>
              </a:rPr>
              <a:t>tiene mas o menos cuatro veces esa </a:t>
            </a:r>
            <a:r>
              <a:rPr lang="es-AR" dirty="0" smtClean="0">
                <a:latin typeface="Times New Roman"/>
                <a:ea typeface="Times New Roman"/>
                <a:cs typeface="Calibri"/>
              </a:rPr>
              <a:t>dimensión: </a:t>
            </a:r>
            <a:r>
              <a:rPr lang="es-AR" dirty="0">
                <a:latin typeface="Times New Roman"/>
                <a:ea typeface="Times New Roman"/>
                <a:cs typeface="Calibri"/>
              </a:rPr>
              <a:t>2 millones de m2</a:t>
            </a:r>
            <a:endParaRPr lang="es-MX" dirty="0">
              <a:ea typeface="Times New Roman"/>
            </a:endParaRPr>
          </a:p>
        </p:txBody>
      </p:sp>
    </p:spTree>
    <p:extLst>
      <p:ext uri="{BB962C8B-B14F-4D97-AF65-F5344CB8AC3E}">
        <p14:creationId xmlns:p14="http://schemas.microsoft.com/office/powerpoint/2010/main" val="4120757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41" name="Picture 5" descr="puerto base ii"/>
          <p:cNvPicPr>
            <a:picLocks noChangeAspect="1" noChangeArrowheads="1"/>
          </p:cNvPicPr>
          <p:nvPr/>
        </p:nvPicPr>
        <p:blipFill>
          <a:blip r:embed="rId2"/>
          <a:srcRect/>
          <a:stretch>
            <a:fillRect/>
          </a:stretch>
        </p:blipFill>
        <p:spPr bwMode="auto">
          <a:xfrm>
            <a:off x="-228600" y="-242888"/>
            <a:ext cx="9601200" cy="7239001"/>
          </a:xfrm>
          <a:prstGeom prst="rect">
            <a:avLst/>
          </a:prstGeom>
          <a:noFill/>
        </p:spPr>
      </p:pic>
      <p:sp>
        <p:nvSpPr>
          <p:cNvPr id="193542" name="Line 6"/>
          <p:cNvSpPr>
            <a:spLocks noChangeShapeType="1"/>
          </p:cNvSpPr>
          <p:nvPr/>
        </p:nvSpPr>
        <p:spPr bwMode="auto">
          <a:xfrm flipV="1">
            <a:off x="250825" y="2276475"/>
            <a:ext cx="6121400" cy="504825"/>
          </a:xfrm>
          <a:prstGeom prst="line">
            <a:avLst/>
          </a:prstGeom>
          <a:noFill/>
          <a:ln w="38100">
            <a:solidFill>
              <a:srgbClr val="0066FF"/>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43" name="Line 7"/>
          <p:cNvSpPr>
            <a:spLocks noChangeShapeType="1"/>
          </p:cNvSpPr>
          <p:nvPr/>
        </p:nvSpPr>
        <p:spPr bwMode="auto">
          <a:xfrm>
            <a:off x="3059113" y="476250"/>
            <a:ext cx="506412" cy="5329238"/>
          </a:xfrm>
          <a:prstGeom prst="line">
            <a:avLst/>
          </a:prstGeom>
          <a:noFill/>
          <a:ln w="38100">
            <a:solidFill>
              <a:srgbClr val="CC0000"/>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44" name="Line 8"/>
          <p:cNvSpPr>
            <a:spLocks noChangeShapeType="1"/>
          </p:cNvSpPr>
          <p:nvPr/>
        </p:nvSpPr>
        <p:spPr bwMode="auto">
          <a:xfrm>
            <a:off x="3492500" y="5805488"/>
            <a:ext cx="358775" cy="215900"/>
          </a:xfrm>
          <a:prstGeom prst="line">
            <a:avLst/>
          </a:prstGeom>
          <a:noFill/>
          <a:ln w="38100">
            <a:solidFill>
              <a:srgbClr val="CC0000"/>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45" name="Line 9"/>
          <p:cNvSpPr>
            <a:spLocks noChangeShapeType="1"/>
          </p:cNvSpPr>
          <p:nvPr/>
        </p:nvSpPr>
        <p:spPr bwMode="auto">
          <a:xfrm flipV="1">
            <a:off x="3851275" y="4868863"/>
            <a:ext cx="936625" cy="1152525"/>
          </a:xfrm>
          <a:prstGeom prst="line">
            <a:avLst/>
          </a:prstGeom>
          <a:noFill/>
          <a:ln w="38100">
            <a:solidFill>
              <a:srgbClr val="CC0000"/>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46" name="Line 10"/>
          <p:cNvSpPr>
            <a:spLocks noChangeShapeType="1"/>
          </p:cNvSpPr>
          <p:nvPr/>
        </p:nvSpPr>
        <p:spPr bwMode="auto">
          <a:xfrm flipH="1" flipV="1">
            <a:off x="4643438" y="3357563"/>
            <a:ext cx="144462" cy="1511300"/>
          </a:xfrm>
          <a:prstGeom prst="line">
            <a:avLst/>
          </a:prstGeom>
          <a:noFill/>
          <a:ln w="38100">
            <a:solidFill>
              <a:srgbClr val="CC0000"/>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47" name="Line 11"/>
          <p:cNvSpPr>
            <a:spLocks noChangeShapeType="1"/>
          </p:cNvSpPr>
          <p:nvPr/>
        </p:nvSpPr>
        <p:spPr bwMode="auto">
          <a:xfrm flipH="1" flipV="1">
            <a:off x="3779838" y="476250"/>
            <a:ext cx="792162" cy="2881313"/>
          </a:xfrm>
          <a:prstGeom prst="line">
            <a:avLst/>
          </a:prstGeom>
          <a:noFill/>
          <a:ln w="38100">
            <a:solidFill>
              <a:srgbClr val="CC0000"/>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48" name="Line 12"/>
          <p:cNvSpPr>
            <a:spLocks noChangeShapeType="1"/>
          </p:cNvSpPr>
          <p:nvPr/>
        </p:nvSpPr>
        <p:spPr bwMode="auto">
          <a:xfrm flipH="1">
            <a:off x="611188" y="404813"/>
            <a:ext cx="3168650" cy="215900"/>
          </a:xfrm>
          <a:prstGeom prst="line">
            <a:avLst/>
          </a:prstGeom>
          <a:noFill/>
          <a:ln w="38100">
            <a:solidFill>
              <a:srgbClr val="CC0000"/>
            </a:solidFill>
            <a:prstDash val="dash"/>
            <a:round/>
            <a:headEnd/>
            <a:tailEnd/>
          </a:ln>
          <a:effectLst/>
        </p:spPr>
        <p:txBody>
          <a:bodyPr/>
          <a:lstStyle/>
          <a:p>
            <a:pPr fontAlgn="base">
              <a:spcBef>
                <a:spcPct val="0"/>
              </a:spcBef>
              <a:spcAft>
                <a:spcPct val="0"/>
              </a:spcAft>
            </a:pPr>
            <a:endParaRPr lang="es-ES_tradnl" sz="2400">
              <a:solidFill>
                <a:srgbClr val="FFFFFF"/>
              </a:solidFill>
              <a:latin typeface="Arial" charset="0"/>
            </a:endParaRPr>
          </a:p>
        </p:txBody>
      </p:sp>
      <p:sp>
        <p:nvSpPr>
          <p:cNvPr id="193551" name="Text Box 15"/>
          <p:cNvSpPr txBox="1">
            <a:spLocks noChangeArrowheads="1"/>
          </p:cNvSpPr>
          <p:nvPr/>
        </p:nvSpPr>
        <p:spPr bwMode="auto">
          <a:xfrm>
            <a:off x="4787900" y="620713"/>
            <a:ext cx="3170238"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s-ES_tradnl" sz="2400" b="1">
                <a:solidFill>
                  <a:srgbClr val="FF0000"/>
                </a:solidFill>
              </a:rPr>
              <a:t>El problema del centro</a:t>
            </a:r>
          </a:p>
        </p:txBody>
      </p:sp>
      <p:sp>
        <p:nvSpPr>
          <p:cNvPr id="193552" name="Text Box 16"/>
          <p:cNvSpPr txBox="1">
            <a:spLocks noChangeArrowheads="1"/>
          </p:cNvSpPr>
          <p:nvPr/>
        </p:nvSpPr>
        <p:spPr bwMode="auto">
          <a:xfrm>
            <a:off x="5343525" y="3305175"/>
            <a:ext cx="2430463"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s-ES_tradnl" sz="2400" b="1">
                <a:solidFill>
                  <a:srgbClr val="FF0000"/>
                </a:solidFill>
              </a:rPr>
              <a:t>Una oportunidad</a:t>
            </a:r>
          </a:p>
        </p:txBody>
      </p:sp>
    </p:spTree>
    <p:extLst>
      <p:ext uri="{BB962C8B-B14F-4D97-AF65-F5344CB8AC3E}">
        <p14:creationId xmlns:p14="http://schemas.microsoft.com/office/powerpoint/2010/main" val="41897495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8" name="Picture 4" descr="parcelas_pto y área central"/>
          <p:cNvPicPr>
            <a:picLocks noChangeAspect="1" noChangeArrowheads="1"/>
          </p:cNvPicPr>
          <p:nvPr/>
        </p:nvPicPr>
        <p:blipFill>
          <a:blip r:embed="rId2"/>
          <a:srcRect/>
          <a:stretch>
            <a:fillRect/>
          </a:stretch>
        </p:blipFill>
        <p:spPr bwMode="auto">
          <a:xfrm>
            <a:off x="-228600" y="-138113"/>
            <a:ext cx="9601200" cy="7239001"/>
          </a:xfrm>
          <a:prstGeom prst="rect">
            <a:avLst/>
          </a:prstGeom>
          <a:noFill/>
        </p:spPr>
      </p:pic>
      <p:sp>
        <p:nvSpPr>
          <p:cNvPr id="185349" name="Text Box 5"/>
          <p:cNvSpPr txBox="1">
            <a:spLocks noChangeArrowheads="1"/>
          </p:cNvSpPr>
          <p:nvPr/>
        </p:nvSpPr>
        <p:spPr bwMode="auto">
          <a:xfrm>
            <a:off x="5559425" y="1649413"/>
            <a:ext cx="2738438" cy="822325"/>
          </a:xfrm>
          <a:prstGeom prst="rect">
            <a:avLst/>
          </a:prstGeom>
          <a:noFill/>
          <a:ln w="9525">
            <a:noFill/>
            <a:miter lim="800000"/>
            <a:headEnd/>
            <a:tailEnd/>
          </a:ln>
          <a:effectLst/>
        </p:spPr>
        <p:txBody>
          <a:bodyPr wrap="none">
            <a:spAutoFit/>
          </a:bodyPr>
          <a:lstStyle/>
          <a:p>
            <a:pPr fontAlgn="base">
              <a:spcBef>
                <a:spcPct val="0"/>
              </a:spcBef>
              <a:spcAft>
                <a:spcPct val="0"/>
              </a:spcAft>
            </a:pPr>
            <a:r>
              <a:rPr lang="es-ES_tradnl" sz="2400" b="1">
                <a:solidFill>
                  <a:srgbClr val="FF0000"/>
                </a:solidFill>
              </a:rPr>
              <a:t>El fraccionamiento </a:t>
            </a:r>
          </a:p>
          <a:p>
            <a:pPr fontAlgn="base">
              <a:spcBef>
                <a:spcPct val="0"/>
              </a:spcBef>
              <a:spcAft>
                <a:spcPct val="0"/>
              </a:spcAft>
            </a:pPr>
            <a:r>
              <a:rPr lang="es-ES_tradnl" sz="2400" b="1">
                <a:solidFill>
                  <a:srgbClr val="FF0000"/>
                </a:solidFill>
              </a:rPr>
              <a:t>de la propiedad</a:t>
            </a:r>
          </a:p>
        </p:txBody>
      </p:sp>
    </p:spTree>
    <p:extLst>
      <p:ext uri="{BB962C8B-B14F-4D97-AF65-F5344CB8AC3E}">
        <p14:creationId xmlns:p14="http://schemas.microsoft.com/office/powerpoint/2010/main" val="414812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DSCN4600"/>
          <p:cNvPicPr>
            <a:picLocks noChangeAspect="1" noChangeArrowheads="1"/>
          </p:cNvPicPr>
          <p:nvPr/>
        </p:nvPicPr>
        <p:blipFill>
          <a:blip r:embed="rId2"/>
          <a:srcRect/>
          <a:stretch>
            <a:fillRect/>
          </a:stretch>
        </p:blipFill>
        <p:spPr bwMode="auto">
          <a:xfrm>
            <a:off x="0" y="0"/>
            <a:ext cx="9144000" cy="6859588"/>
          </a:xfrm>
          <a:prstGeom prst="rect">
            <a:avLst/>
          </a:prstGeom>
          <a:noFill/>
        </p:spPr>
      </p:pic>
      <p:sp>
        <p:nvSpPr>
          <p:cNvPr id="129027" name="Text Box 3"/>
          <p:cNvSpPr txBox="1">
            <a:spLocks noChangeArrowheads="1"/>
          </p:cNvSpPr>
          <p:nvPr/>
        </p:nvSpPr>
        <p:spPr bwMode="auto">
          <a:xfrm>
            <a:off x="6351588" y="4889500"/>
            <a:ext cx="1758950" cy="822325"/>
          </a:xfrm>
          <a:prstGeom prst="rect">
            <a:avLst/>
          </a:prstGeom>
          <a:noFill/>
          <a:ln w="9525">
            <a:noFill/>
            <a:miter lim="800000"/>
            <a:headEnd/>
            <a:tailEnd/>
          </a:ln>
          <a:effectLst/>
        </p:spPr>
        <p:txBody>
          <a:bodyPr wrap="none">
            <a:spAutoFit/>
          </a:bodyPr>
          <a:lstStyle/>
          <a:p>
            <a:pPr fontAlgn="base">
              <a:spcBef>
                <a:spcPct val="0"/>
              </a:spcBef>
              <a:spcAft>
                <a:spcPct val="0"/>
              </a:spcAft>
            </a:pPr>
            <a:r>
              <a:rPr lang="es-ES_tradnl" sz="2400" b="1">
                <a:solidFill>
                  <a:srgbClr val="FF0000"/>
                </a:solidFill>
              </a:rPr>
              <a:t>La cuestión </a:t>
            </a:r>
          </a:p>
          <a:p>
            <a:pPr fontAlgn="base">
              <a:spcBef>
                <a:spcPct val="0"/>
              </a:spcBef>
              <a:spcAft>
                <a:spcPct val="0"/>
              </a:spcAft>
            </a:pPr>
            <a:r>
              <a:rPr lang="es-ES_tradnl" sz="2400" b="1">
                <a:solidFill>
                  <a:srgbClr val="FF0000"/>
                </a:solidFill>
              </a:rPr>
              <a:t>del puerto</a:t>
            </a:r>
          </a:p>
        </p:txBody>
      </p:sp>
    </p:spTree>
    <p:extLst>
      <p:ext uri="{BB962C8B-B14F-4D97-AF65-F5344CB8AC3E}">
        <p14:creationId xmlns:p14="http://schemas.microsoft.com/office/powerpoint/2010/main" val="30930083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80" y="900223"/>
            <a:ext cx="8728108" cy="562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275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5"/>
          <p:cNvPicPr>
            <a:picLocks noChangeAspect="1" noChangeArrowheads="1"/>
          </p:cNvPicPr>
          <p:nvPr/>
        </p:nvPicPr>
        <p:blipFill>
          <a:blip r:embed="rId2" cstate="print"/>
          <a:srcRect/>
          <a:stretch>
            <a:fillRect/>
          </a:stretch>
        </p:blipFill>
        <p:spPr bwMode="auto">
          <a:xfrm>
            <a:off x="-35189" y="1643050"/>
            <a:ext cx="9206277" cy="4286256"/>
          </a:xfrm>
          <a:prstGeom prst="rect">
            <a:avLst/>
          </a:prstGeom>
          <a:noFill/>
          <a:ln w="9525">
            <a:noFill/>
            <a:miter lim="800000"/>
            <a:headEnd/>
            <a:tailEnd/>
          </a:ln>
        </p:spPr>
      </p:pic>
      <p:sp>
        <p:nvSpPr>
          <p:cNvPr id="5" name="4 Forma libre"/>
          <p:cNvSpPr/>
          <p:nvPr/>
        </p:nvSpPr>
        <p:spPr>
          <a:xfrm>
            <a:off x="145144" y="2612571"/>
            <a:ext cx="8737600" cy="2201334"/>
          </a:xfrm>
          <a:custGeom>
            <a:avLst/>
            <a:gdLst>
              <a:gd name="connsiteX0" fmla="*/ 0 w 8737600"/>
              <a:gd name="connsiteY0" fmla="*/ 2119086 h 2201334"/>
              <a:gd name="connsiteX1" fmla="*/ 435428 w 8737600"/>
              <a:gd name="connsiteY1" fmla="*/ 1814286 h 2201334"/>
              <a:gd name="connsiteX2" fmla="*/ 856343 w 8737600"/>
              <a:gd name="connsiteY2" fmla="*/ 449943 h 2201334"/>
              <a:gd name="connsiteX3" fmla="*/ 1262743 w 8737600"/>
              <a:gd name="connsiteY3" fmla="*/ 1944915 h 2201334"/>
              <a:gd name="connsiteX4" fmla="*/ 1625600 w 8737600"/>
              <a:gd name="connsiteY4" fmla="*/ 1988458 h 2201334"/>
              <a:gd name="connsiteX5" fmla="*/ 2090057 w 8737600"/>
              <a:gd name="connsiteY5" fmla="*/ 1886858 h 2201334"/>
              <a:gd name="connsiteX6" fmla="*/ 2540000 w 8737600"/>
              <a:gd name="connsiteY6" fmla="*/ 1901372 h 2201334"/>
              <a:gd name="connsiteX7" fmla="*/ 2917371 w 8737600"/>
              <a:gd name="connsiteY7" fmla="*/ 1132115 h 2201334"/>
              <a:gd name="connsiteX8" fmla="*/ 3338286 w 8737600"/>
              <a:gd name="connsiteY8" fmla="*/ 841829 h 2201334"/>
              <a:gd name="connsiteX9" fmla="*/ 3788228 w 8737600"/>
              <a:gd name="connsiteY9" fmla="*/ 754743 h 2201334"/>
              <a:gd name="connsiteX10" fmla="*/ 4165600 w 8737600"/>
              <a:gd name="connsiteY10" fmla="*/ 740229 h 2201334"/>
              <a:gd name="connsiteX11" fmla="*/ 4601028 w 8737600"/>
              <a:gd name="connsiteY11" fmla="*/ 754743 h 2201334"/>
              <a:gd name="connsiteX12" fmla="*/ 4978400 w 8737600"/>
              <a:gd name="connsiteY12" fmla="*/ 928915 h 2201334"/>
              <a:gd name="connsiteX13" fmla="*/ 5413828 w 8737600"/>
              <a:gd name="connsiteY13" fmla="*/ 1611086 h 2201334"/>
              <a:gd name="connsiteX14" fmla="*/ 5834743 w 8737600"/>
              <a:gd name="connsiteY14" fmla="*/ 1204686 h 2201334"/>
              <a:gd name="connsiteX15" fmla="*/ 6226628 w 8737600"/>
              <a:gd name="connsiteY15" fmla="*/ 986972 h 2201334"/>
              <a:gd name="connsiteX16" fmla="*/ 6676571 w 8737600"/>
              <a:gd name="connsiteY16" fmla="*/ 899886 h 2201334"/>
              <a:gd name="connsiteX17" fmla="*/ 7053943 w 8737600"/>
              <a:gd name="connsiteY17" fmla="*/ 566058 h 2201334"/>
              <a:gd name="connsiteX18" fmla="*/ 7474857 w 8737600"/>
              <a:gd name="connsiteY18" fmla="*/ 449943 h 2201334"/>
              <a:gd name="connsiteX19" fmla="*/ 7866743 w 8737600"/>
              <a:gd name="connsiteY19" fmla="*/ 174172 h 2201334"/>
              <a:gd name="connsiteX20" fmla="*/ 8316686 w 8737600"/>
              <a:gd name="connsiteY20" fmla="*/ 87086 h 2201334"/>
              <a:gd name="connsiteX21" fmla="*/ 8737600 w 8737600"/>
              <a:gd name="connsiteY21" fmla="*/ 0 h 22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37600" h="2201334">
                <a:moveTo>
                  <a:pt x="0" y="2119086"/>
                </a:moveTo>
                <a:cubicBezTo>
                  <a:pt x="146352" y="2105781"/>
                  <a:pt x="292704" y="2092477"/>
                  <a:pt x="435428" y="1814286"/>
                </a:cubicBezTo>
                <a:cubicBezTo>
                  <a:pt x="578152" y="1536095"/>
                  <a:pt x="718457" y="428171"/>
                  <a:pt x="856343" y="449943"/>
                </a:cubicBezTo>
                <a:cubicBezTo>
                  <a:pt x="994229" y="471715"/>
                  <a:pt x="1134534" y="1688496"/>
                  <a:pt x="1262743" y="1944915"/>
                </a:cubicBezTo>
                <a:cubicBezTo>
                  <a:pt x="1390953" y="2201334"/>
                  <a:pt x="1487714" y="1998134"/>
                  <a:pt x="1625600" y="1988458"/>
                </a:cubicBezTo>
                <a:cubicBezTo>
                  <a:pt x="1763486" y="1978782"/>
                  <a:pt x="1937657" y="1901372"/>
                  <a:pt x="2090057" y="1886858"/>
                </a:cubicBezTo>
                <a:cubicBezTo>
                  <a:pt x="2242457" y="1872344"/>
                  <a:pt x="2402114" y="2027162"/>
                  <a:pt x="2540000" y="1901372"/>
                </a:cubicBezTo>
                <a:cubicBezTo>
                  <a:pt x="2677886" y="1775582"/>
                  <a:pt x="2784323" y="1308705"/>
                  <a:pt x="2917371" y="1132115"/>
                </a:cubicBezTo>
                <a:cubicBezTo>
                  <a:pt x="3050419" y="955525"/>
                  <a:pt x="3193143" y="904724"/>
                  <a:pt x="3338286" y="841829"/>
                </a:cubicBezTo>
                <a:cubicBezTo>
                  <a:pt x="3483429" y="778934"/>
                  <a:pt x="3650342" y="771676"/>
                  <a:pt x="3788228" y="754743"/>
                </a:cubicBezTo>
                <a:cubicBezTo>
                  <a:pt x="3926114" y="737810"/>
                  <a:pt x="4030133" y="740229"/>
                  <a:pt x="4165600" y="740229"/>
                </a:cubicBezTo>
                <a:cubicBezTo>
                  <a:pt x="4301067" y="740229"/>
                  <a:pt x="4465561" y="723295"/>
                  <a:pt x="4601028" y="754743"/>
                </a:cubicBezTo>
                <a:cubicBezTo>
                  <a:pt x="4736495" y="786191"/>
                  <a:pt x="4842933" y="786191"/>
                  <a:pt x="4978400" y="928915"/>
                </a:cubicBezTo>
                <a:cubicBezTo>
                  <a:pt x="5113867" y="1071639"/>
                  <a:pt x="5271104" y="1565124"/>
                  <a:pt x="5413828" y="1611086"/>
                </a:cubicBezTo>
                <a:cubicBezTo>
                  <a:pt x="5556552" y="1657048"/>
                  <a:pt x="5699276" y="1308705"/>
                  <a:pt x="5834743" y="1204686"/>
                </a:cubicBezTo>
                <a:cubicBezTo>
                  <a:pt x="5970210" y="1100667"/>
                  <a:pt x="6086323" y="1037772"/>
                  <a:pt x="6226628" y="986972"/>
                </a:cubicBezTo>
                <a:cubicBezTo>
                  <a:pt x="6366933" y="936172"/>
                  <a:pt x="6538685" y="970038"/>
                  <a:pt x="6676571" y="899886"/>
                </a:cubicBezTo>
                <a:cubicBezTo>
                  <a:pt x="6814457" y="829734"/>
                  <a:pt x="6920895" y="641048"/>
                  <a:pt x="7053943" y="566058"/>
                </a:cubicBezTo>
                <a:cubicBezTo>
                  <a:pt x="7186991" y="491068"/>
                  <a:pt x="7339390" y="515257"/>
                  <a:pt x="7474857" y="449943"/>
                </a:cubicBezTo>
                <a:cubicBezTo>
                  <a:pt x="7610324" y="384629"/>
                  <a:pt x="7726438" y="234648"/>
                  <a:pt x="7866743" y="174172"/>
                </a:cubicBezTo>
                <a:cubicBezTo>
                  <a:pt x="8007048" y="113696"/>
                  <a:pt x="8316686" y="87086"/>
                  <a:pt x="8316686" y="87086"/>
                </a:cubicBezTo>
                <a:lnTo>
                  <a:pt x="8737600" y="0"/>
                </a:lnTo>
              </a:path>
            </a:pathLst>
          </a:custGeom>
          <a:ln w="57150">
            <a:solidFill>
              <a:srgbClr val="C00000"/>
            </a:solidFill>
          </a:ln>
        </p:spPr>
        <p:style>
          <a:lnRef idx="1">
            <a:schemeClr val="accent1"/>
          </a:lnRef>
          <a:fillRef idx="0">
            <a:schemeClr val="accent1"/>
          </a:fillRef>
          <a:effectRef idx="0">
            <a:schemeClr val="accent1"/>
          </a:effectRef>
          <a:fontRef idx="minor">
            <a:schemeClr val="tx1"/>
          </a:fontRef>
        </p:style>
        <p:txBody>
          <a:bodyPr lIns="91421" tIns="45711" rIns="91421" bIns="45711" rtlCol="0" anchor="ctr"/>
          <a:lstStyle/>
          <a:p>
            <a:pPr algn="ctr" defTabSz="914212"/>
            <a:endParaRPr lang="es-ES_tradnl">
              <a:solidFill>
                <a:prstClr val="black"/>
              </a:solidFill>
            </a:endParaRPr>
          </a:p>
        </p:txBody>
      </p:sp>
      <p:cxnSp>
        <p:nvCxnSpPr>
          <p:cNvPr id="6" name="5 Conector recto"/>
          <p:cNvCxnSpPr/>
          <p:nvPr/>
        </p:nvCxnSpPr>
        <p:spPr>
          <a:xfrm flipV="1">
            <a:off x="8895328" y="2276872"/>
            <a:ext cx="0" cy="3888432"/>
          </a:xfrm>
          <a:prstGeom prst="line">
            <a:avLst/>
          </a:prstGeom>
          <a:ln w="3810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3" name="2 Conector recto"/>
          <p:cNvCxnSpPr/>
          <p:nvPr/>
        </p:nvCxnSpPr>
        <p:spPr>
          <a:xfrm>
            <a:off x="2699792" y="2226759"/>
            <a:ext cx="0" cy="3888432"/>
          </a:xfrm>
          <a:prstGeom prst="line">
            <a:avLst/>
          </a:prstGeom>
          <a:ln w="3810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a:off x="2771800" y="6309320"/>
            <a:ext cx="6110944" cy="0"/>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9466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29"/>
          <p:cNvPicPr>
            <a:picLocks noChangeAspect="1" noChangeArrowheads="1"/>
          </p:cNvPicPr>
          <p:nvPr/>
        </p:nvPicPr>
        <p:blipFill>
          <a:blip r:embed="rId2" cstate="print"/>
          <a:srcRect/>
          <a:stretch>
            <a:fillRect/>
          </a:stretch>
        </p:blipFill>
        <p:spPr bwMode="auto">
          <a:xfrm>
            <a:off x="-23160" y="1142984"/>
            <a:ext cx="9167161" cy="5214950"/>
          </a:xfrm>
          <a:prstGeom prst="rect">
            <a:avLst/>
          </a:prstGeom>
          <a:noFill/>
          <a:ln w="9525">
            <a:noFill/>
            <a:miter lim="800000"/>
            <a:headEnd/>
            <a:tailEnd/>
          </a:ln>
        </p:spPr>
      </p:pic>
      <p:sp>
        <p:nvSpPr>
          <p:cNvPr id="3" name="2 Forma libre"/>
          <p:cNvSpPr/>
          <p:nvPr/>
        </p:nvSpPr>
        <p:spPr>
          <a:xfrm>
            <a:off x="5357822" y="3357563"/>
            <a:ext cx="3569821" cy="1643074"/>
          </a:xfrm>
          <a:custGeom>
            <a:avLst/>
            <a:gdLst>
              <a:gd name="connsiteX0" fmla="*/ 0 w 5355771"/>
              <a:gd name="connsiteY0" fmla="*/ 1741714 h 2510971"/>
              <a:gd name="connsiteX1" fmla="*/ 420914 w 5355771"/>
              <a:gd name="connsiteY1" fmla="*/ 914400 h 2510971"/>
              <a:gd name="connsiteX2" fmla="*/ 812800 w 5355771"/>
              <a:gd name="connsiteY2" fmla="*/ 856343 h 2510971"/>
              <a:gd name="connsiteX3" fmla="*/ 1233714 w 5355771"/>
              <a:gd name="connsiteY3" fmla="*/ 1277257 h 2510971"/>
              <a:gd name="connsiteX4" fmla="*/ 1654629 w 5355771"/>
              <a:gd name="connsiteY4" fmla="*/ 1378857 h 2510971"/>
              <a:gd name="connsiteX5" fmla="*/ 2075543 w 5355771"/>
              <a:gd name="connsiteY5" fmla="*/ 1886857 h 2510971"/>
              <a:gd name="connsiteX6" fmla="*/ 2481943 w 5355771"/>
              <a:gd name="connsiteY6" fmla="*/ 2510971 h 2510971"/>
              <a:gd name="connsiteX7" fmla="*/ 2481943 w 5355771"/>
              <a:gd name="connsiteY7" fmla="*/ 2510971 h 2510971"/>
              <a:gd name="connsiteX8" fmla="*/ 2859314 w 5355771"/>
              <a:gd name="connsiteY8" fmla="*/ 1669143 h 2510971"/>
              <a:gd name="connsiteX9" fmla="*/ 3294743 w 5355771"/>
              <a:gd name="connsiteY9" fmla="*/ 1596571 h 2510971"/>
              <a:gd name="connsiteX10" fmla="*/ 3715657 w 5355771"/>
              <a:gd name="connsiteY10" fmla="*/ 928914 h 2510971"/>
              <a:gd name="connsiteX11" fmla="*/ 4122057 w 5355771"/>
              <a:gd name="connsiteY11" fmla="*/ 130628 h 2510971"/>
              <a:gd name="connsiteX12" fmla="*/ 4528457 w 5355771"/>
              <a:gd name="connsiteY12" fmla="*/ 145143 h 2510971"/>
              <a:gd name="connsiteX13" fmla="*/ 4949371 w 5355771"/>
              <a:gd name="connsiteY13" fmla="*/ 464457 h 2510971"/>
              <a:gd name="connsiteX14" fmla="*/ 5355771 w 5355771"/>
              <a:gd name="connsiteY14" fmla="*/ 1262743 h 251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771" h="2510971">
                <a:moveTo>
                  <a:pt x="0" y="1741714"/>
                </a:moveTo>
                <a:cubicBezTo>
                  <a:pt x="142723" y="1401838"/>
                  <a:pt x="285447" y="1061962"/>
                  <a:pt x="420914" y="914400"/>
                </a:cubicBezTo>
                <a:cubicBezTo>
                  <a:pt x="556381" y="766838"/>
                  <a:pt x="677333" y="795867"/>
                  <a:pt x="812800" y="856343"/>
                </a:cubicBezTo>
                <a:cubicBezTo>
                  <a:pt x="948267" y="916819"/>
                  <a:pt x="1093409" y="1190171"/>
                  <a:pt x="1233714" y="1277257"/>
                </a:cubicBezTo>
                <a:cubicBezTo>
                  <a:pt x="1374019" y="1364343"/>
                  <a:pt x="1514324" y="1277257"/>
                  <a:pt x="1654629" y="1378857"/>
                </a:cubicBezTo>
                <a:cubicBezTo>
                  <a:pt x="1794934" y="1480457"/>
                  <a:pt x="1937657" y="1698171"/>
                  <a:pt x="2075543" y="1886857"/>
                </a:cubicBezTo>
                <a:cubicBezTo>
                  <a:pt x="2213429" y="2075543"/>
                  <a:pt x="2481943" y="2510971"/>
                  <a:pt x="2481943" y="2510971"/>
                </a:cubicBezTo>
                <a:lnTo>
                  <a:pt x="2481943" y="2510971"/>
                </a:lnTo>
                <a:cubicBezTo>
                  <a:pt x="2544838" y="2370666"/>
                  <a:pt x="2723847" y="1821543"/>
                  <a:pt x="2859314" y="1669143"/>
                </a:cubicBezTo>
                <a:cubicBezTo>
                  <a:pt x="2994781" y="1516743"/>
                  <a:pt x="3152019" y="1719942"/>
                  <a:pt x="3294743" y="1596571"/>
                </a:cubicBezTo>
                <a:cubicBezTo>
                  <a:pt x="3437467" y="1473200"/>
                  <a:pt x="3577771" y="1173238"/>
                  <a:pt x="3715657" y="928914"/>
                </a:cubicBezTo>
                <a:cubicBezTo>
                  <a:pt x="3853543" y="684590"/>
                  <a:pt x="3986590" y="261256"/>
                  <a:pt x="4122057" y="130628"/>
                </a:cubicBezTo>
                <a:cubicBezTo>
                  <a:pt x="4257524" y="0"/>
                  <a:pt x="4390571" y="89505"/>
                  <a:pt x="4528457" y="145143"/>
                </a:cubicBezTo>
                <a:cubicBezTo>
                  <a:pt x="4666343" y="200781"/>
                  <a:pt x="4811485" y="278190"/>
                  <a:pt x="4949371" y="464457"/>
                </a:cubicBezTo>
                <a:cubicBezTo>
                  <a:pt x="5087257" y="650724"/>
                  <a:pt x="5221514" y="956733"/>
                  <a:pt x="5355771" y="1262743"/>
                </a:cubicBezTo>
              </a:path>
            </a:pathLst>
          </a:custGeom>
          <a:ln w="38100">
            <a:solidFill>
              <a:srgbClr val="0070C0"/>
            </a:solidFill>
          </a:ln>
        </p:spPr>
        <p:style>
          <a:lnRef idx="1">
            <a:schemeClr val="accent1"/>
          </a:lnRef>
          <a:fillRef idx="0">
            <a:schemeClr val="accent1"/>
          </a:fillRef>
          <a:effectRef idx="0">
            <a:schemeClr val="accent1"/>
          </a:effectRef>
          <a:fontRef idx="minor">
            <a:schemeClr val="tx1"/>
          </a:fontRef>
        </p:style>
        <p:txBody>
          <a:bodyPr lIns="91421" tIns="45711" rIns="91421" bIns="45711" rtlCol="0" anchor="ctr"/>
          <a:lstStyle/>
          <a:p>
            <a:pPr algn="ctr" defTabSz="914212"/>
            <a:endParaRPr lang="es-ES_tradnl">
              <a:solidFill>
                <a:prstClr val="black"/>
              </a:solidFill>
            </a:endParaRPr>
          </a:p>
        </p:txBody>
      </p:sp>
      <p:sp>
        <p:nvSpPr>
          <p:cNvPr id="4" name="3 Forma libre"/>
          <p:cNvSpPr/>
          <p:nvPr/>
        </p:nvSpPr>
        <p:spPr>
          <a:xfrm>
            <a:off x="3428992" y="2612571"/>
            <a:ext cx="5453751" cy="2201334"/>
          </a:xfrm>
          <a:custGeom>
            <a:avLst/>
            <a:gdLst>
              <a:gd name="connsiteX0" fmla="*/ 0 w 8737600"/>
              <a:gd name="connsiteY0" fmla="*/ 2119086 h 2201334"/>
              <a:gd name="connsiteX1" fmla="*/ 435428 w 8737600"/>
              <a:gd name="connsiteY1" fmla="*/ 1814286 h 2201334"/>
              <a:gd name="connsiteX2" fmla="*/ 856343 w 8737600"/>
              <a:gd name="connsiteY2" fmla="*/ 449943 h 2201334"/>
              <a:gd name="connsiteX3" fmla="*/ 1262743 w 8737600"/>
              <a:gd name="connsiteY3" fmla="*/ 1944915 h 2201334"/>
              <a:gd name="connsiteX4" fmla="*/ 1625600 w 8737600"/>
              <a:gd name="connsiteY4" fmla="*/ 1988458 h 2201334"/>
              <a:gd name="connsiteX5" fmla="*/ 2090057 w 8737600"/>
              <a:gd name="connsiteY5" fmla="*/ 1886858 h 2201334"/>
              <a:gd name="connsiteX6" fmla="*/ 2540000 w 8737600"/>
              <a:gd name="connsiteY6" fmla="*/ 1901372 h 2201334"/>
              <a:gd name="connsiteX7" fmla="*/ 2917371 w 8737600"/>
              <a:gd name="connsiteY7" fmla="*/ 1132115 h 2201334"/>
              <a:gd name="connsiteX8" fmla="*/ 3338286 w 8737600"/>
              <a:gd name="connsiteY8" fmla="*/ 841829 h 2201334"/>
              <a:gd name="connsiteX9" fmla="*/ 3788228 w 8737600"/>
              <a:gd name="connsiteY9" fmla="*/ 754743 h 2201334"/>
              <a:gd name="connsiteX10" fmla="*/ 4165600 w 8737600"/>
              <a:gd name="connsiteY10" fmla="*/ 740229 h 2201334"/>
              <a:gd name="connsiteX11" fmla="*/ 4601028 w 8737600"/>
              <a:gd name="connsiteY11" fmla="*/ 754743 h 2201334"/>
              <a:gd name="connsiteX12" fmla="*/ 4978400 w 8737600"/>
              <a:gd name="connsiteY12" fmla="*/ 928915 h 2201334"/>
              <a:gd name="connsiteX13" fmla="*/ 5413828 w 8737600"/>
              <a:gd name="connsiteY13" fmla="*/ 1611086 h 2201334"/>
              <a:gd name="connsiteX14" fmla="*/ 5834743 w 8737600"/>
              <a:gd name="connsiteY14" fmla="*/ 1204686 h 2201334"/>
              <a:gd name="connsiteX15" fmla="*/ 6226628 w 8737600"/>
              <a:gd name="connsiteY15" fmla="*/ 986972 h 2201334"/>
              <a:gd name="connsiteX16" fmla="*/ 6676571 w 8737600"/>
              <a:gd name="connsiteY16" fmla="*/ 899886 h 2201334"/>
              <a:gd name="connsiteX17" fmla="*/ 7053943 w 8737600"/>
              <a:gd name="connsiteY17" fmla="*/ 566058 h 2201334"/>
              <a:gd name="connsiteX18" fmla="*/ 7474857 w 8737600"/>
              <a:gd name="connsiteY18" fmla="*/ 449943 h 2201334"/>
              <a:gd name="connsiteX19" fmla="*/ 7866743 w 8737600"/>
              <a:gd name="connsiteY19" fmla="*/ 174172 h 2201334"/>
              <a:gd name="connsiteX20" fmla="*/ 8316686 w 8737600"/>
              <a:gd name="connsiteY20" fmla="*/ 87086 h 2201334"/>
              <a:gd name="connsiteX21" fmla="*/ 8737600 w 8737600"/>
              <a:gd name="connsiteY21" fmla="*/ 0 h 220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37600" h="2201334">
                <a:moveTo>
                  <a:pt x="0" y="2119086"/>
                </a:moveTo>
                <a:cubicBezTo>
                  <a:pt x="146352" y="2105781"/>
                  <a:pt x="292704" y="2092477"/>
                  <a:pt x="435428" y="1814286"/>
                </a:cubicBezTo>
                <a:cubicBezTo>
                  <a:pt x="578152" y="1536095"/>
                  <a:pt x="718457" y="428171"/>
                  <a:pt x="856343" y="449943"/>
                </a:cubicBezTo>
                <a:cubicBezTo>
                  <a:pt x="994229" y="471715"/>
                  <a:pt x="1134534" y="1688496"/>
                  <a:pt x="1262743" y="1944915"/>
                </a:cubicBezTo>
                <a:cubicBezTo>
                  <a:pt x="1390953" y="2201334"/>
                  <a:pt x="1487714" y="1998134"/>
                  <a:pt x="1625600" y="1988458"/>
                </a:cubicBezTo>
                <a:cubicBezTo>
                  <a:pt x="1763486" y="1978782"/>
                  <a:pt x="1937657" y="1901372"/>
                  <a:pt x="2090057" y="1886858"/>
                </a:cubicBezTo>
                <a:cubicBezTo>
                  <a:pt x="2242457" y="1872344"/>
                  <a:pt x="2402114" y="2027162"/>
                  <a:pt x="2540000" y="1901372"/>
                </a:cubicBezTo>
                <a:cubicBezTo>
                  <a:pt x="2677886" y="1775582"/>
                  <a:pt x="2784323" y="1308705"/>
                  <a:pt x="2917371" y="1132115"/>
                </a:cubicBezTo>
                <a:cubicBezTo>
                  <a:pt x="3050419" y="955525"/>
                  <a:pt x="3193143" y="904724"/>
                  <a:pt x="3338286" y="841829"/>
                </a:cubicBezTo>
                <a:cubicBezTo>
                  <a:pt x="3483429" y="778934"/>
                  <a:pt x="3650342" y="771676"/>
                  <a:pt x="3788228" y="754743"/>
                </a:cubicBezTo>
                <a:cubicBezTo>
                  <a:pt x="3926114" y="737810"/>
                  <a:pt x="4030133" y="740229"/>
                  <a:pt x="4165600" y="740229"/>
                </a:cubicBezTo>
                <a:cubicBezTo>
                  <a:pt x="4301067" y="740229"/>
                  <a:pt x="4465561" y="723295"/>
                  <a:pt x="4601028" y="754743"/>
                </a:cubicBezTo>
                <a:cubicBezTo>
                  <a:pt x="4736495" y="786191"/>
                  <a:pt x="4842933" y="786191"/>
                  <a:pt x="4978400" y="928915"/>
                </a:cubicBezTo>
                <a:cubicBezTo>
                  <a:pt x="5113867" y="1071639"/>
                  <a:pt x="5271104" y="1565124"/>
                  <a:pt x="5413828" y="1611086"/>
                </a:cubicBezTo>
                <a:cubicBezTo>
                  <a:pt x="5556552" y="1657048"/>
                  <a:pt x="5699276" y="1308705"/>
                  <a:pt x="5834743" y="1204686"/>
                </a:cubicBezTo>
                <a:cubicBezTo>
                  <a:pt x="5970210" y="1100667"/>
                  <a:pt x="6086323" y="1037772"/>
                  <a:pt x="6226628" y="986972"/>
                </a:cubicBezTo>
                <a:cubicBezTo>
                  <a:pt x="6366933" y="936172"/>
                  <a:pt x="6538685" y="970038"/>
                  <a:pt x="6676571" y="899886"/>
                </a:cubicBezTo>
                <a:cubicBezTo>
                  <a:pt x="6814457" y="829734"/>
                  <a:pt x="6920895" y="641048"/>
                  <a:pt x="7053943" y="566058"/>
                </a:cubicBezTo>
                <a:cubicBezTo>
                  <a:pt x="7186991" y="491068"/>
                  <a:pt x="7339390" y="515257"/>
                  <a:pt x="7474857" y="449943"/>
                </a:cubicBezTo>
                <a:cubicBezTo>
                  <a:pt x="7610324" y="384629"/>
                  <a:pt x="7726438" y="234648"/>
                  <a:pt x="7866743" y="174172"/>
                </a:cubicBezTo>
                <a:cubicBezTo>
                  <a:pt x="8007048" y="113696"/>
                  <a:pt x="8316686" y="87086"/>
                  <a:pt x="8316686" y="87086"/>
                </a:cubicBezTo>
                <a:lnTo>
                  <a:pt x="8737600" y="0"/>
                </a:lnTo>
              </a:path>
            </a:pathLst>
          </a:custGeom>
          <a:ln w="57150">
            <a:solidFill>
              <a:srgbClr val="C00000"/>
            </a:solidFill>
          </a:ln>
        </p:spPr>
        <p:style>
          <a:lnRef idx="1">
            <a:schemeClr val="accent1"/>
          </a:lnRef>
          <a:fillRef idx="0">
            <a:schemeClr val="accent1"/>
          </a:fillRef>
          <a:effectRef idx="0">
            <a:schemeClr val="accent1"/>
          </a:effectRef>
          <a:fontRef idx="minor">
            <a:schemeClr val="tx1"/>
          </a:fontRef>
        </p:style>
        <p:txBody>
          <a:bodyPr lIns="91421" tIns="45711" rIns="91421" bIns="45711" rtlCol="0" anchor="ctr"/>
          <a:lstStyle/>
          <a:p>
            <a:pPr algn="ctr" defTabSz="914212"/>
            <a:endParaRPr lang="es-ES_tradnl">
              <a:solidFill>
                <a:prstClr val="black"/>
              </a:solidFill>
            </a:endParaRPr>
          </a:p>
        </p:txBody>
      </p:sp>
      <p:sp>
        <p:nvSpPr>
          <p:cNvPr id="5" name="4 CuadroTexto"/>
          <p:cNvSpPr txBox="1"/>
          <p:nvPr/>
        </p:nvSpPr>
        <p:spPr>
          <a:xfrm>
            <a:off x="1928795" y="4572008"/>
            <a:ext cx="1410420" cy="373659"/>
          </a:xfrm>
          <a:prstGeom prst="rect">
            <a:avLst/>
          </a:prstGeom>
          <a:noFill/>
        </p:spPr>
        <p:txBody>
          <a:bodyPr wrap="none" lIns="91421" tIns="45711" rIns="91421" bIns="45711" rtlCol="0">
            <a:spAutoFit/>
          </a:bodyPr>
          <a:lstStyle/>
          <a:p>
            <a:pPr defTabSz="914212"/>
            <a:r>
              <a:rPr lang="es-ES_tradnl" b="1" dirty="0" smtClean="0">
                <a:solidFill>
                  <a:srgbClr val="FF0000"/>
                </a:solidFill>
              </a:rPr>
              <a:t>Valor del m2</a:t>
            </a:r>
            <a:endParaRPr lang="es-ES_tradnl" b="1" dirty="0">
              <a:solidFill>
                <a:srgbClr val="FF0000"/>
              </a:solidFill>
            </a:endParaRPr>
          </a:p>
        </p:txBody>
      </p:sp>
      <p:sp>
        <p:nvSpPr>
          <p:cNvPr id="6" name="5 CuadroTexto"/>
          <p:cNvSpPr txBox="1"/>
          <p:nvPr/>
        </p:nvSpPr>
        <p:spPr>
          <a:xfrm>
            <a:off x="5072066" y="4643447"/>
            <a:ext cx="1607078" cy="373659"/>
          </a:xfrm>
          <a:prstGeom prst="rect">
            <a:avLst/>
          </a:prstGeom>
          <a:noFill/>
        </p:spPr>
        <p:txBody>
          <a:bodyPr wrap="none" lIns="91421" tIns="45711" rIns="91421" bIns="45711" rtlCol="0">
            <a:spAutoFit/>
          </a:bodyPr>
          <a:lstStyle/>
          <a:p>
            <a:pPr defTabSz="914212"/>
            <a:r>
              <a:rPr lang="es-ES_tradnl" b="1" dirty="0">
                <a:solidFill>
                  <a:srgbClr val="0070C0"/>
                </a:solidFill>
              </a:rPr>
              <a:t>m</a:t>
            </a:r>
            <a:r>
              <a:rPr lang="es-ES_tradnl" b="1" dirty="0" smtClean="0">
                <a:solidFill>
                  <a:srgbClr val="0070C0"/>
                </a:solidFill>
              </a:rPr>
              <a:t>2 permitidos</a:t>
            </a:r>
            <a:endParaRPr lang="es-ES_tradnl" b="1" dirty="0">
              <a:solidFill>
                <a:srgbClr val="0070C0"/>
              </a:solidFill>
            </a:endParaRPr>
          </a:p>
        </p:txBody>
      </p:sp>
    </p:spTree>
    <p:extLst>
      <p:ext uri="{BB962C8B-B14F-4D97-AF65-F5344CB8AC3E}">
        <p14:creationId xmlns:p14="http://schemas.microsoft.com/office/powerpoint/2010/main" val="1046764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compu fredy\lincoln\investigacion\Demián\Graficos Pto Madero\Cotización dolar 2001-20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7" y="188640"/>
            <a:ext cx="9144000" cy="2477629"/>
          </a:xfrm>
          <a:prstGeom prst="rect">
            <a:avLst/>
          </a:prstGeom>
          <a:noFill/>
          <a:extLst>
            <a:ext uri="{909E8E84-426E-40DD-AFC4-6F175D3DCCD1}">
              <a14:hiddenFill xmlns:a14="http://schemas.microsoft.com/office/drawing/2010/main">
                <a:solidFill>
                  <a:srgbClr val="FFFFFF"/>
                </a:solidFill>
              </a14:hiddenFill>
            </a:ext>
          </a:extLst>
        </p:spPr>
      </p:pic>
      <p:pic>
        <p:nvPicPr>
          <p:cNvPr id="26627" name="Picture 3" descr="C:\compu fredy\lincoln\investigacion\Demián\Graficos Pto Madero\Dolar promedio 2001-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09" y="2492896"/>
            <a:ext cx="9144000" cy="3871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991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212000" y="476672"/>
            <a:ext cx="7416824" cy="1754326"/>
          </a:xfrm>
          <a:prstGeom prst="rect">
            <a:avLst/>
          </a:prstGeom>
        </p:spPr>
        <p:txBody>
          <a:bodyPr wrap="square">
            <a:spAutoFit/>
          </a:bodyPr>
          <a:lstStyle/>
          <a:p>
            <a:pPr marL="342900" lvl="0" indent="-342900">
              <a:spcAft>
                <a:spcPts val="0"/>
              </a:spcAft>
              <a:buFont typeface="+mj-lt"/>
              <a:buAutoNum type="arabicPeriod"/>
              <a:tabLst>
                <a:tab pos="457200" algn="l"/>
              </a:tabLst>
            </a:pPr>
            <a:r>
              <a:rPr lang="es-AR" b="1" dirty="0" smtClean="0">
                <a:ea typeface="Times New Roman"/>
                <a:cs typeface="Times New Roman"/>
              </a:rPr>
              <a:t>Los momentos iniciales del proyecto (89/ 92)</a:t>
            </a:r>
            <a:endParaRPr lang="es-MX" sz="2000" dirty="0" smtClean="0">
              <a:effectLst/>
              <a:latin typeface="Times New Roman"/>
              <a:ea typeface="Times New Roman"/>
            </a:endParaRPr>
          </a:p>
          <a:p>
            <a:pPr marL="342900" lvl="0" indent="-342900">
              <a:spcAft>
                <a:spcPts val="0"/>
              </a:spcAft>
              <a:buFont typeface="+mj-lt"/>
              <a:buAutoNum type="arabicPeriod"/>
              <a:tabLst>
                <a:tab pos="457200" algn="l"/>
              </a:tabLst>
            </a:pPr>
            <a:r>
              <a:rPr lang="es-AR" b="1" dirty="0" smtClean="0">
                <a:ea typeface="Times New Roman"/>
                <a:cs typeface="Times New Roman"/>
              </a:rPr>
              <a:t>Segundo periodo: el paso al borde este. (92/96)</a:t>
            </a:r>
            <a:endParaRPr lang="es-MX" sz="2000" dirty="0" smtClean="0">
              <a:effectLst/>
              <a:latin typeface="Times New Roman"/>
              <a:ea typeface="Times New Roman"/>
            </a:endParaRPr>
          </a:p>
          <a:p>
            <a:pPr marL="342900" lvl="0" indent="-342900">
              <a:spcAft>
                <a:spcPts val="0"/>
              </a:spcAft>
              <a:buFont typeface="+mj-lt"/>
              <a:buAutoNum type="arabicPeriod"/>
              <a:tabLst>
                <a:tab pos="457200" algn="l"/>
              </a:tabLst>
            </a:pPr>
            <a:r>
              <a:rPr lang="es-ES" b="1" dirty="0" smtClean="0">
                <a:ea typeface="Times New Roman"/>
                <a:cs typeface="Times New Roman"/>
              </a:rPr>
              <a:t>Tercer periodo  (97/ 2003) La aceleración de las ventas</a:t>
            </a:r>
            <a:r>
              <a:rPr lang="es-AR" b="1" dirty="0" smtClean="0">
                <a:ea typeface="Times New Roman"/>
                <a:cs typeface="Times New Roman"/>
              </a:rPr>
              <a:t> : </a:t>
            </a:r>
          </a:p>
          <a:p>
            <a:pPr marL="342900" lvl="0" indent="-342900">
              <a:spcAft>
                <a:spcPts val="0"/>
              </a:spcAft>
              <a:buFont typeface="+mj-lt"/>
              <a:buAutoNum type="arabicPeriod"/>
              <a:tabLst>
                <a:tab pos="457200" algn="l"/>
              </a:tabLst>
            </a:pPr>
            <a:r>
              <a:rPr lang="es-AR" b="1" dirty="0" smtClean="0">
                <a:ea typeface="Times New Roman"/>
                <a:cs typeface="Times New Roman"/>
              </a:rPr>
              <a:t>Cuarto (2003/ 2007) Crisis y postcrisis (sin rumbo</a:t>
            </a:r>
            <a:r>
              <a:rPr lang="es-AR" b="1" i="1" dirty="0" smtClean="0">
                <a:ea typeface="Times New Roman"/>
                <a:cs typeface="Times New Roman"/>
              </a:rPr>
              <a:t>) </a:t>
            </a:r>
          </a:p>
          <a:p>
            <a:pPr marL="342900" lvl="0" indent="-342900">
              <a:spcAft>
                <a:spcPts val="0"/>
              </a:spcAft>
              <a:buFont typeface="+mj-lt"/>
              <a:buAutoNum type="arabicPeriod"/>
              <a:tabLst>
                <a:tab pos="457200" algn="l"/>
              </a:tabLst>
            </a:pPr>
            <a:r>
              <a:rPr lang="es-AR" b="1" dirty="0" smtClean="0">
                <a:ea typeface="Times New Roman"/>
                <a:cs typeface="Times New Roman"/>
              </a:rPr>
              <a:t>Quinto (2008/2010 )  la crisis de la corporación , corrección del rumbo </a:t>
            </a:r>
          </a:p>
          <a:p>
            <a:pPr lvl="0">
              <a:spcAft>
                <a:spcPts val="0"/>
              </a:spcAft>
              <a:tabLst>
                <a:tab pos="457200" algn="l"/>
              </a:tabLst>
            </a:pPr>
            <a:r>
              <a:rPr lang="es-AR" b="1" dirty="0">
                <a:ea typeface="Times New Roman"/>
                <a:cs typeface="Times New Roman"/>
              </a:rPr>
              <a:t> </a:t>
            </a:r>
            <a:r>
              <a:rPr lang="es-AR" b="1" dirty="0" smtClean="0">
                <a:ea typeface="Times New Roman"/>
                <a:cs typeface="Times New Roman"/>
              </a:rPr>
              <a:t>      la actualidad.</a:t>
            </a:r>
            <a:r>
              <a:rPr lang="es-AR" dirty="0" smtClean="0">
                <a:ea typeface="Times New Roman"/>
                <a:cs typeface="Times New Roman"/>
              </a:rPr>
              <a:t> </a:t>
            </a:r>
            <a:r>
              <a:rPr lang="es-AR" i="1" dirty="0" smtClean="0">
                <a:ea typeface="Times New Roman"/>
                <a:cs typeface="Times New Roman"/>
              </a:rPr>
              <a:t> </a:t>
            </a:r>
            <a:endParaRPr lang="es-MX" sz="2000" dirty="0">
              <a:effectLst/>
              <a:latin typeface="Times New Roman"/>
              <a:ea typeface="Times New Roman"/>
            </a:endParaRPr>
          </a:p>
        </p:txBody>
      </p:sp>
      <p:grpSp>
        <p:nvGrpSpPr>
          <p:cNvPr id="5" name="4 Grupo"/>
          <p:cNvGrpSpPr/>
          <p:nvPr/>
        </p:nvGrpSpPr>
        <p:grpSpPr>
          <a:xfrm>
            <a:off x="442043" y="2636912"/>
            <a:ext cx="8280920" cy="3042334"/>
            <a:chOff x="442043" y="2636912"/>
            <a:chExt cx="8280920" cy="3042334"/>
          </a:xfrm>
        </p:grpSpPr>
        <p:pic>
          <p:nvPicPr>
            <p:cNvPr id="4" name="3 Imagen" descr="KINGSTON:Lincoln:Presentacion avances julio 2011:Gráficos:Ingresos y egresos 2.jpg"/>
            <p:cNvPicPr/>
            <p:nvPr/>
          </p:nvPicPr>
          <p:blipFill>
            <a:blip r:embed="rId3">
              <a:extLst>
                <a:ext uri="{28A0092B-C50C-407E-A947-70E740481C1C}">
                  <a14:useLocalDpi xmlns:a14="http://schemas.microsoft.com/office/drawing/2010/main" val="0"/>
                </a:ext>
              </a:extLst>
            </a:blip>
            <a:srcRect/>
            <a:stretch>
              <a:fillRect/>
            </a:stretch>
          </p:blipFill>
          <p:spPr bwMode="auto">
            <a:xfrm>
              <a:off x="442043" y="2636912"/>
              <a:ext cx="8280920" cy="3042334"/>
            </a:xfrm>
            <a:prstGeom prst="rect">
              <a:avLst/>
            </a:prstGeom>
            <a:noFill/>
            <a:ln>
              <a:noFill/>
            </a:ln>
          </p:spPr>
        </p:pic>
        <p:cxnSp>
          <p:nvCxnSpPr>
            <p:cNvPr id="6" name="5 Conector recto"/>
            <p:cNvCxnSpPr/>
            <p:nvPr/>
          </p:nvCxnSpPr>
          <p:spPr>
            <a:xfrm>
              <a:off x="1365019" y="3157099"/>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5685499"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a:off x="3165219"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5037427"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a:off x="7303722"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1293011" y="3155208"/>
              <a:ext cx="1659429" cy="369332"/>
            </a:xfrm>
            <a:prstGeom prst="rect">
              <a:avLst/>
            </a:prstGeom>
            <a:noFill/>
          </p:spPr>
          <p:txBody>
            <a:bodyPr wrap="none" rtlCol="0">
              <a:spAutoFit/>
            </a:bodyPr>
            <a:lstStyle/>
            <a:p>
              <a:r>
                <a:rPr lang="es-AR" sz="900" dirty="0">
                  <a:ea typeface="Times New Roman"/>
                  <a:cs typeface="Times New Roman"/>
                </a:rPr>
                <a:t> </a:t>
              </a:r>
              <a:r>
                <a:rPr lang="es-AR" sz="900" dirty="0" smtClean="0">
                  <a:ea typeface="Times New Roman"/>
                  <a:cs typeface="Times New Roman"/>
                </a:rPr>
                <a:t>       </a:t>
              </a:r>
              <a:r>
                <a:rPr lang="es-AR" sz="900" dirty="0" err="1" smtClean="0">
                  <a:ea typeface="Times New Roman"/>
                  <a:cs typeface="Times New Roman"/>
                </a:rPr>
                <a:t>Bower</a:t>
              </a:r>
              <a:r>
                <a:rPr lang="es-AR" sz="900" dirty="0" smtClean="0">
                  <a:ea typeface="Times New Roman"/>
                  <a:cs typeface="Times New Roman"/>
                </a:rPr>
                <a:t>                 Domínguez</a:t>
              </a:r>
            </a:p>
            <a:p>
              <a:r>
                <a:rPr lang="es-AR" sz="900" dirty="0" smtClean="0">
                  <a:cs typeface="Times New Roman"/>
                </a:rPr>
                <a:t>       92-94                          94 -96</a:t>
              </a:r>
              <a:endParaRPr lang="es-MX" dirty="0"/>
            </a:p>
          </p:txBody>
        </p:sp>
        <p:cxnSp>
          <p:nvCxnSpPr>
            <p:cNvPr id="14" name="13 Conector recto"/>
            <p:cNvCxnSpPr/>
            <p:nvPr/>
          </p:nvCxnSpPr>
          <p:spPr>
            <a:xfrm>
              <a:off x="2157107"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5" name="14 CuadroTexto"/>
            <p:cNvSpPr txBox="1"/>
            <p:nvPr/>
          </p:nvSpPr>
          <p:spPr>
            <a:xfrm>
              <a:off x="812750" y="3032556"/>
              <a:ext cx="659926" cy="507831"/>
            </a:xfrm>
            <a:prstGeom prst="rect">
              <a:avLst/>
            </a:prstGeom>
            <a:noFill/>
          </p:spPr>
          <p:txBody>
            <a:bodyPr wrap="square" rtlCol="0">
              <a:spAutoFit/>
            </a:bodyPr>
            <a:lstStyle/>
            <a:p>
              <a:r>
                <a:rPr lang="es-MX" sz="900" dirty="0" smtClean="0"/>
                <a:t> </a:t>
              </a:r>
            </a:p>
            <a:p>
              <a:r>
                <a:rPr lang="es-MX" sz="900" dirty="0" smtClean="0"/>
                <a:t>Grosso</a:t>
              </a:r>
            </a:p>
            <a:p>
              <a:r>
                <a:rPr lang="es-MX" sz="900" dirty="0" smtClean="0"/>
                <a:t>  89-92</a:t>
              </a:r>
              <a:endParaRPr lang="es-MX" sz="900" dirty="0"/>
            </a:p>
          </p:txBody>
        </p:sp>
        <p:sp>
          <p:nvSpPr>
            <p:cNvPr id="16" name="15 Rectángulo"/>
            <p:cNvSpPr/>
            <p:nvPr/>
          </p:nvSpPr>
          <p:spPr>
            <a:xfrm>
              <a:off x="5025690" y="2955776"/>
              <a:ext cx="659809" cy="246221"/>
            </a:xfrm>
            <a:prstGeom prst="rect">
              <a:avLst/>
            </a:prstGeom>
            <a:solidFill>
              <a:schemeClr val="bg2">
                <a:lumMod val="50000"/>
              </a:schemeClr>
            </a:solidFill>
          </p:spPr>
          <p:txBody>
            <a:bodyPr wrap="square">
              <a:spAutoFit/>
            </a:bodyPr>
            <a:lstStyle/>
            <a:p>
              <a:pPr algn="just">
                <a:spcAft>
                  <a:spcPts val="0"/>
                </a:spcAft>
              </a:pPr>
              <a:r>
                <a:rPr lang="es-ES" sz="900" dirty="0" smtClean="0">
                  <a:ea typeface="Times New Roman"/>
                  <a:cs typeface="Times New Roman"/>
                </a:rPr>
                <a:t> </a:t>
              </a:r>
              <a:r>
                <a:rPr lang="es-ES" sz="1000" b="1" dirty="0" smtClean="0">
                  <a:ea typeface="Times New Roman"/>
                  <a:cs typeface="Times New Roman"/>
                </a:rPr>
                <a:t>Duhalde</a:t>
              </a:r>
              <a:endParaRPr lang="es-MX" sz="1000" b="1" dirty="0">
                <a:effectLst/>
                <a:latin typeface="Times New Roman"/>
                <a:ea typeface="Times New Roman"/>
              </a:endParaRPr>
            </a:p>
          </p:txBody>
        </p:sp>
        <p:sp>
          <p:nvSpPr>
            <p:cNvPr id="17" name="16 CuadroTexto"/>
            <p:cNvSpPr txBox="1"/>
            <p:nvPr/>
          </p:nvSpPr>
          <p:spPr>
            <a:xfrm>
              <a:off x="3141567" y="3034755"/>
              <a:ext cx="743732" cy="507831"/>
            </a:xfrm>
            <a:prstGeom prst="rect">
              <a:avLst/>
            </a:prstGeom>
            <a:noFill/>
          </p:spPr>
          <p:txBody>
            <a:bodyPr wrap="square" rtlCol="0">
              <a:spAutoFit/>
            </a:bodyPr>
            <a:lstStyle/>
            <a:p>
              <a:r>
                <a:rPr lang="es-ES" sz="900" dirty="0" smtClean="0">
                  <a:solidFill>
                    <a:prstClr val="black"/>
                  </a:solidFill>
                  <a:ea typeface="Times New Roman"/>
                  <a:cs typeface="Times New Roman"/>
                </a:rPr>
                <a:t> </a:t>
              </a:r>
              <a:endParaRPr lang="es-ES" sz="900" dirty="0">
                <a:solidFill>
                  <a:prstClr val="black"/>
                </a:solidFill>
                <a:ea typeface="Times New Roman"/>
                <a:cs typeface="Times New Roman"/>
              </a:endParaRPr>
            </a:p>
            <a:p>
              <a:r>
                <a:rPr lang="es-ES" sz="900" dirty="0" smtClean="0">
                  <a:solidFill>
                    <a:prstClr val="black"/>
                  </a:solidFill>
                  <a:ea typeface="Times New Roman"/>
                  <a:cs typeface="Times New Roman"/>
                </a:rPr>
                <a:t> De </a:t>
              </a:r>
              <a:r>
                <a:rPr lang="es-ES" sz="900" dirty="0">
                  <a:solidFill>
                    <a:prstClr val="black"/>
                  </a:solidFill>
                  <a:ea typeface="Times New Roman"/>
                  <a:cs typeface="Times New Roman"/>
                </a:rPr>
                <a:t>La </a:t>
              </a:r>
              <a:r>
                <a:rPr lang="es-ES" sz="900" dirty="0" err="1">
                  <a:solidFill>
                    <a:prstClr val="black"/>
                  </a:solidFill>
                  <a:ea typeface="Times New Roman"/>
                  <a:cs typeface="Times New Roman"/>
                </a:rPr>
                <a:t>Rua</a:t>
              </a:r>
              <a:r>
                <a:rPr lang="es-ES" sz="900" dirty="0">
                  <a:solidFill>
                    <a:prstClr val="black"/>
                  </a:solidFill>
                  <a:ea typeface="Times New Roman"/>
                  <a:cs typeface="Times New Roman"/>
                </a:rPr>
                <a:t> </a:t>
              </a:r>
              <a:endParaRPr lang="es-ES" sz="900" dirty="0" smtClean="0">
                <a:solidFill>
                  <a:prstClr val="black"/>
                </a:solidFill>
                <a:ea typeface="Times New Roman"/>
                <a:cs typeface="Times New Roman"/>
              </a:endParaRPr>
            </a:p>
            <a:p>
              <a:r>
                <a:rPr lang="es-ES" sz="900" dirty="0" smtClean="0">
                  <a:solidFill>
                    <a:prstClr val="black"/>
                  </a:solidFill>
                  <a:ea typeface="Times New Roman"/>
                  <a:cs typeface="Times New Roman"/>
                </a:rPr>
                <a:t>   96 - 99</a:t>
              </a:r>
              <a:endParaRPr lang="es-MX" dirty="0"/>
            </a:p>
          </p:txBody>
        </p:sp>
        <p:cxnSp>
          <p:nvCxnSpPr>
            <p:cNvPr id="18" name="17 Conector recto"/>
            <p:cNvCxnSpPr/>
            <p:nvPr/>
          </p:nvCxnSpPr>
          <p:spPr>
            <a:xfrm>
              <a:off x="3957307"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812750" y="2948082"/>
              <a:ext cx="3144557" cy="246221"/>
            </a:xfrm>
            <a:prstGeom prst="rect">
              <a:avLst/>
            </a:prstGeom>
            <a:solidFill>
              <a:schemeClr val="bg2">
                <a:lumMod val="90000"/>
              </a:schemeClr>
            </a:solidFill>
          </p:spPr>
          <p:txBody>
            <a:bodyPr wrap="square" rtlCol="0">
              <a:spAutoFit/>
            </a:bodyPr>
            <a:lstStyle/>
            <a:p>
              <a:pPr algn="ctr"/>
              <a:r>
                <a:rPr lang="es-MX" sz="1000" b="1" dirty="0"/>
                <a:t>M</a:t>
              </a:r>
              <a:r>
                <a:rPr lang="es-MX" sz="1000" b="1" dirty="0" smtClean="0"/>
                <a:t>enem</a:t>
              </a:r>
              <a:endParaRPr lang="es-MX" sz="1000" b="1" dirty="0"/>
            </a:p>
          </p:txBody>
        </p:sp>
        <p:sp>
          <p:nvSpPr>
            <p:cNvPr id="20" name="19 CuadroTexto"/>
            <p:cNvSpPr txBox="1"/>
            <p:nvPr/>
          </p:nvSpPr>
          <p:spPr>
            <a:xfrm>
              <a:off x="4237456" y="3157099"/>
              <a:ext cx="591829" cy="369332"/>
            </a:xfrm>
            <a:prstGeom prst="rect">
              <a:avLst/>
            </a:prstGeom>
            <a:noFill/>
          </p:spPr>
          <p:txBody>
            <a:bodyPr wrap="none" rtlCol="0">
              <a:spAutoFit/>
            </a:bodyPr>
            <a:lstStyle/>
            <a:p>
              <a:r>
                <a:rPr lang="es-ES" sz="900" dirty="0" smtClean="0">
                  <a:solidFill>
                    <a:prstClr val="black"/>
                  </a:solidFill>
                  <a:ea typeface="Times New Roman"/>
                  <a:cs typeface="Times New Roman"/>
                </a:rPr>
                <a:t>   Ibarra</a:t>
              </a:r>
            </a:p>
            <a:p>
              <a:r>
                <a:rPr lang="es-ES" sz="900" dirty="0" smtClean="0">
                  <a:solidFill>
                    <a:prstClr val="black"/>
                  </a:solidFill>
                  <a:ea typeface="Times New Roman"/>
                  <a:cs typeface="Times New Roman"/>
                </a:rPr>
                <a:t> 99-2001</a:t>
              </a:r>
              <a:endParaRPr lang="es-MX" dirty="0"/>
            </a:p>
          </p:txBody>
        </p:sp>
        <p:sp>
          <p:nvSpPr>
            <p:cNvPr id="21" name="20 CuadroTexto"/>
            <p:cNvSpPr txBox="1"/>
            <p:nvPr/>
          </p:nvSpPr>
          <p:spPr>
            <a:xfrm>
              <a:off x="3957307" y="2955776"/>
              <a:ext cx="1080120" cy="246221"/>
            </a:xfrm>
            <a:prstGeom prst="rect">
              <a:avLst/>
            </a:prstGeom>
            <a:solidFill>
              <a:schemeClr val="bg2">
                <a:lumMod val="75000"/>
              </a:schemeClr>
            </a:solidFill>
          </p:spPr>
          <p:txBody>
            <a:bodyPr wrap="square" rtlCol="0">
              <a:spAutoFit/>
            </a:bodyPr>
            <a:lstStyle/>
            <a:p>
              <a:r>
                <a:rPr lang="es-ES" sz="1000" b="1" dirty="0" smtClean="0">
                  <a:solidFill>
                    <a:prstClr val="black"/>
                  </a:solidFill>
                  <a:ea typeface="Times New Roman"/>
                  <a:cs typeface="Times New Roman"/>
                </a:rPr>
                <a:t>      De </a:t>
              </a:r>
              <a:r>
                <a:rPr lang="es-ES" sz="1000" b="1" dirty="0">
                  <a:solidFill>
                    <a:prstClr val="black"/>
                  </a:solidFill>
                  <a:ea typeface="Times New Roman"/>
                  <a:cs typeface="Times New Roman"/>
                </a:rPr>
                <a:t>La </a:t>
              </a:r>
              <a:r>
                <a:rPr lang="es-ES" sz="1000" b="1" dirty="0" err="1">
                  <a:solidFill>
                    <a:prstClr val="black"/>
                  </a:solidFill>
                  <a:ea typeface="Times New Roman"/>
                  <a:cs typeface="Times New Roman"/>
                </a:rPr>
                <a:t>Rua</a:t>
              </a:r>
              <a:endParaRPr lang="es-MX" sz="1000" b="1" dirty="0"/>
            </a:p>
          </p:txBody>
        </p:sp>
        <p:sp>
          <p:nvSpPr>
            <p:cNvPr id="22" name="21 CuadroTexto"/>
            <p:cNvSpPr txBox="1"/>
            <p:nvPr/>
          </p:nvSpPr>
          <p:spPr>
            <a:xfrm>
              <a:off x="5037427" y="3155208"/>
              <a:ext cx="681597" cy="369332"/>
            </a:xfrm>
            <a:prstGeom prst="rect">
              <a:avLst/>
            </a:prstGeom>
            <a:noFill/>
          </p:spPr>
          <p:txBody>
            <a:bodyPr wrap="none" rtlCol="0">
              <a:spAutoFit/>
            </a:bodyPr>
            <a:lstStyle/>
            <a:p>
              <a:r>
                <a:rPr lang="es-ES" sz="900" dirty="0">
                  <a:solidFill>
                    <a:prstClr val="black"/>
                  </a:solidFill>
                  <a:ea typeface="Times New Roman"/>
                  <a:cs typeface="Times New Roman"/>
                </a:rPr>
                <a:t>Ibarra </a:t>
              </a:r>
              <a:endParaRPr lang="es-ES" sz="900" dirty="0" smtClean="0">
                <a:solidFill>
                  <a:prstClr val="black"/>
                </a:solidFill>
                <a:ea typeface="Times New Roman"/>
                <a:cs typeface="Times New Roman"/>
              </a:endParaRPr>
            </a:p>
            <a:p>
              <a:r>
                <a:rPr lang="es-ES" sz="900" dirty="0" smtClean="0">
                  <a:solidFill>
                    <a:prstClr val="black"/>
                  </a:solidFill>
                  <a:ea typeface="Times New Roman"/>
                  <a:cs typeface="Times New Roman"/>
                </a:rPr>
                <a:t>2001-2003</a:t>
              </a:r>
              <a:endParaRPr lang="es-MX" dirty="0"/>
            </a:p>
          </p:txBody>
        </p:sp>
        <p:cxnSp>
          <p:nvCxnSpPr>
            <p:cNvPr id="24" name="23 Conector recto"/>
            <p:cNvCxnSpPr/>
            <p:nvPr/>
          </p:nvCxnSpPr>
          <p:spPr>
            <a:xfrm>
              <a:off x="6261563" y="3184431"/>
              <a:ext cx="0" cy="2448272"/>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25" name="24 CuadroTexto"/>
            <p:cNvSpPr txBox="1"/>
            <p:nvPr/>
          </p:nvSpPr>
          <p:spPr>
            <a:xfrm>
              <a:off x="5603814" y="3157099"/>
              <a:ext cx="681597" cy="369332"/>
            </a:xfrm>
            <a:prstGeom prst="rect">
              <a:avLst/>
            </a:prstGeom>
            <a:noFill/>
          </p:spPr>
          <p:txBody>
            <a:bodyPr wrap="none" rtlCol="0">
              <a:spAutoFit/>
            </a:bodyPr>
            <a:lstStyle/>
            <a:p>
              <a:pPr lvl="0"/>
              <a:r>
                <a:rPr lang="es-ES" sz="900" dirty="0" smtClean="0">
                  <a:solidFill>
                    <a:prstClr val="black"/>
                  </a:solidFill>
                  <a:ea typeface="Times New Roman"/>
                  <a:cs typeface="Times New Roman"/>
                </a:rPr>
                <a:t>    Ibarra </a:t>
              </a:r>
              <a:endParaRPr lang="es-ES" sz="900" dirty="0">
                <a:solidFill>
                  <a:prstClr val="black"/>
                </a:solidFill>
                <a:ea typeface="Times New Roman"/>
                <a:cs typeface="Times New Roman"/>
              </a:endParaRPr>
            </a:p>
            <a:p>
              <a:pPr lvl="0"/>
              <a:r>
                <a:rPr lang="es-ES" sz="900" dirty="0" smtClean="0">
                  <a:solidFill>
                    <a:prstClr val="black"/>
                  </a:solidFill>
                  <a:ea typeface="Times New Roman"/>
                  <a:cs typeface="Times New Roman"/>
                </a:rPr>
                <a:t>2003-2005</a:t>
              </a:r>
              <a:endParaRPr lang="es-MX" dirty="0">
                <a:solidFill>
                  <a:prstClr val="black"/>
                </a:solidFill>
              </a:endParaRPr>
            </a:p>
          </p:txBody>
        </p:sp>
        <p:sp>
          <p:nvSpPr>
            <p:cNvPr id="26" name="25 CuadroTexto"/>
            <p:cNvSpPr txBox="1"/>
            <p:nvPr/>
          </p:nvSpPr>
          <p:spPr>
            <a:xfrm>
              <a:off x="5685498" y="2955776"/>
              <a:ext cx="1618223" cy="246221"/>
            </a:xfrm>
            <a:prstGeom prst="rect">
              <a:avLst/>
            </a:prstGeom>
            <a:solidFill>
              <a:schemeClr val="bg1">
                <a:lumMod val="75000"/>
              </a:schemeClr>
            </a:solidFill>
          </p:spPr>
          <p:txBody>
            <a:bodyPr wrap="square" rtlCol="0">
              <a:spAutoFit/>
            </a:bodyPr>
            <a:lstStyle/>
            <a:p>
              <a:r>
                <a:rPr lang="es-AR" sz="1000" b="1" dirty="0" smtClean="0">
                  <a:solidFill>
                    <a:prstClr val="black"/>
                  </a:solidFill>
                  <a:ea typeface="Times New Roman"/>
                  <a:cs typeface="Times New Roman"/>
                </a:rPr>
                <a:t>               Kirchner</a:t>
              </a:r>
              <a:endParaRPr lang="es-MX" dirty="0"/>
            </a:p>
          </p:txBody>
        </p:sp>
        <p:sp>
          <p:nvSpPr>
            <p:cNvPr id="27" name="26 CuadroTexto"/>
            <p:cNvSpPr txBox="1"/>
            <p:nvPr/>
          </p:nvSpPr>
          <p:spPr>
            <a:xfrm>
              <a:off x="7303721" y="2955776"/>
              <a:ext cx="1375698" cy="246221"/>
            </a:xfrm>
            <a:prstGeom prst="rect">
              <a:avLst/>
            </a:prstGeom>
            <a:solidFill>
              <a:schemeClr val="accent2">
                <a:lumMod val="40000"/>
                <a:lumOff val="60000"/>
              </a:schemeClr>
            </a:solidFill>
          </p:spPr>
          <p:txBody>
            <a:bodyPr wrap="none" rtlCol="0">
              <a:spAutoFit/>
            </a:bodyPr>
            <a:lstStyle/>
            <a:p>
              <a:r>
                <a:rPr lang="es-AR" sz="1000" b="1" dirty="0" smtClean="0">
                  <a:solidFill>
                    <a:prstClr val="black"/>
                  </a:solidFill>
                  <a:ea typeface="Times New Roman"/>
                  <a:cs typeface="Times New Roman"/>
                </a:rPr>
                <a:t>Fernández </a:t>
              </a:r>
              <a:r>
                <a:rPr lang="es-AR" sz="1000" b="1" dirty="0">
                  <a:solidFill>
                    <a:prstClr val="black"/>
                  </a:solidFill>
                  <a:ea typeface="Times New Roman"/>
                  <a:cs typeface="Times New Roman"/>
                </a:rPr>
                <a:t>de Kirchner</a:t>
              </a:r>
              <a:endParaRPr lang="es-MX" dirty="0"/>
            </a:p>
          </p:txBody>
        </p:sp>
        <p:sp>
          <p:nvSpPr>
            <p:cNvPr id="28" name="27 CuadroTexto"/>
            <p:cNvSpPr txBox="1"/>
            <p:nvPr/>
          </p:nvSpPr>
          <p:spPr>
            <a:xfrm>
              <a:off x="7503852" y="3155208"/>
              <a:ext cx="684803" cy="369332"/>
            </a:xfrm>
            <a:prstGeom prst="rect">
              <a:avLst/>
            </a:prstGeom>
            <a:noFill/>
          </p:spPr>
          <p:txBody>
            <a:bodyPr wrap="none" rtlCol="0">
              <a:spAutoFit/>
            </a:bodyPr>
            <a:lstStyle/>
            <a:p>
              <a:pPr lvl="0">
                <a:tabLst>
                  <a:tab pos="457200" algn="l"/>
                </a:tabLst>
              </a:pPr>
              <a:r>
                <a:rPr lang="es-AR" sz="900" dirty="0" err="1" smtClean="0">
                  <a:solidFill>
                    <a:prstClr val="black"/>
                  </a:solidFill>
                  <a:ea typeface="Times New Roman"/>
                  <a:cs typeface="Times New Roman"/>
                </a:rPr>
                <a:t>Macri</a:t>
              </a:r>
              <a:endParaRPr lang="es-AR" sz="900" dirty="0" smtClean="0">
                <a:solidFill>
                  <a:prstClr val="black"/>
                </a:solidFill>
                <a:ea typeface="Times New Roman"/>
                <a:cs typeface="Times New Roman"/>
              </a:endParaRPr>
            </a:p>
            <a:p>
              <a:pPr lvl="0">
                <a:tabLst>
                  <a:tab pos="457200" algn="l"/>
                </a:tabLst>
              </a:pPr>
              <a:r>
                <a:rPr lang="es-AR" sz="900" dirty="0" smtClean="0">
                  <a:solidFill>
                    <a:prstClr val="black"/>
                  </a:solidFill>
                  <a:latin typeface="Times New Roman"/>
                  <a:ea typeface="Times New Roman"/>
                  <a:cs typeface="Times New Roman"/>
                </a:rPr>
                <a:t>2008-2011</a:t>
              </a:r>
              <a:endParaRPr lang="es-MX" dirty="0"/>
            </a:p>
          </p:txBody>
        </p:sp>
        <p:sp>
          <p:nvSpPr>
            <p:cNvPr id="29" name="28 CuadroTexto"/>
            <p:cNvSpPr txBox="1"/>
            <p:nvPr/>
          </p:nvSpPr>
          <p:spPr>
            <a:xfrm>
              <a:off x="6405704" y="3153317"/>
              <a:ext cx="681597" cy="369332"/>
            </a:xfrm>
            <a:prstGeom prst="rect">
              <a:avLst/>
            </a:prstGeom>
            <a:noFill/>
          </p:spPr>
          <p:txBody>
            <a:bodyPr wrap="none" rtlCol="0">
              <a:spAutoFit/>
            </a:bodyPr>
            <a:lstStyle/>
            <a:p>
              <a:r>
                <a:rPr lang="es-AR" sz="900" dirty="0" err="1" smtClean="0">
                  <a:solidFill>
                    <a:prstClr val="black"/>
                  </a:solidFill>
                  <a:ea typeface="Times New Roman"/>
                  <a:cs typeface="Times New Roman"/>
                </a:rPr>
                <a:t>Telerman</a:t>
              </a:r>
              <a:endParaRPr lang="es-AR" sz="900" dirty="0" smtClean="0">
                <a:solidFill>
                  <a:prstClr val="black"/>
                </a:solidFill>
                <a:ea typeface="Times New Roman"/>
                <a:cs typeface="Times New Roman"/>
              </a:endParaRPr>
            </a:p>
            <a:p>
              <a:r>
                <a:rPr lang="es-AR" sz="900" dirty="0" smtClean="0">
                  <a:solidFill>
                    <a:prstClr val="black"/>
                  </a:solidFill>
                  <a:ea typeface="Times New Roman"/>
                  <a:cs typeface="Times New Roman"/>
                </a:rPr>
                <a:t>2005-2008</a:t>
              </a:r>
              <a:endParaRPr lang="es-MX" sz="900" dirty="0"/>
            </a:p>
          </p:txBody>
        </p:sp>
      </p:grpSp>
    </p:spTree>
    <p:extLst>
      <p:ext uri="{BB962C8B-B14F-4D97-AF65-F5344CB8AC3E}">
        <p14:creationId xmlns:p14="http://schemas.microsoft.com/office/powerpoint/2010/main" val="40751118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EN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7450138" cy="685165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4 Conector recto"/>
          <p:cNvCxnSpPr/>
          <p:nvPr/>
        </p:nvCxnSpPr>
        <p:spPr>
          <a:xfrm>
            <a:off x="7452320" y="3141588"/>
            <a:ext cx="1368152" cy="126285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5 Conector recto"/>
          <p:cNvCxnSpPr/>
          <p:nvPr/>
        </p:nvCxnSpPr>
        <p:spPr>
          <a:xfrm flipV="1">
            <a:off x="3563888" y="3141588"/>
            <a:ext cx="3888432" cy="122351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flipV="1">
            <a:off x="3707904" y="4365104"/>
            <a:ext cx="5112568" cy="57606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flipH="1" flipV="1">
            <a:off x="3563888" y="4365104"/>
            <a:ext cx="152400" cy="57606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rot="21308559">
            <a:off x="4670040" y="5083886"/>
            <a:ext cx="1732731" cy="178050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23" name="22 Conector recto de flecha"/>
          <p:cNvCxnSpPr/>
          <p:nvPr/>
        </p:nvCxnSpPr>
        <p:spPr>
          <a:xfrm flipH="1" flipV="1">
            <a:off x="5508104" y="3425825"/>
            <a:ext cx="216024" cy="3315543"/>
          </a:xfrm>
          <a:prstGeom prst="straightConnector1">
            <a:avLst/>
          </a:prstGeom>
          <a:ln w="3810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5" name="24 Rectángulo"/>
          <p:cNvSpPr/>
          <p:nvPr/>
        </p:nvSpPr>
        <p:spPr>
          <a:xfrm rot="21328669">
            <a:off x="3848132" y="5011095"/>
            <a:ext cx="3462656" cy="1931887"/>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015952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Puerto Madero"/>
          <p:cNvPicPr>
            <a:picLocks noChangeAspect="1" noChangeArrowheads="1"/>
          </p:cNvPicPr>
          <p:nvPr/>
        </p:nvPicPr>
        <p:blipFill>
          <a:blip r:embed="rId2"/>
          <a:srcRect/>
          <a:stretch>
            <a:fillRect/>
          </a:stretch>
        </p:blipFill>
        <p:spPr bwMode="auto">
          <a:xfrm>
            <a:off x="0" y="1588"/>
            <a:ext cx="9144000" cy="6853237"/>
          </a:xfrm>
          <a:prstGeom prst="rect">
            <a:avLst/>
          </a:prstGeom>
          <a:noFill/>
        </p:spPr>
      </p:pic>
    </p:spTree>
    <p:extLst>
      <p:ext uri="{BB962C8B-B14F-4D97-AF65-F5344CB8AC3E}">
        <p14:creationId xmlns:p14="http://schemas.microsoft.com/office/powerpoint/2010/main" val="31388659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lincoln\CABA en los 90 Jo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680" y="0"/>
            <a:ext cx="608864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282449" y="188640"/>
            <a:ext cx="3865802" cy="646331"/>
          </a:xfrm>
          <a:prstGeom prst="rect">
            <a:avLst/>
          </a:prstGeom>
          <a:noFill/>
        </p:spPr>
        <p:txBody>
          <a:bodyPr wrap="none" rtlCol="0">
            <a:spAutoFit/>
          </a:bodyPr>
          <a:lstStyle/>
          <a:p>
            <a:r>
              <a:rPr lang="es-MX" dirty="0" smtClean="0"/>
              <a:t>Emprendimientos de mas de 10.000m2</a:t>
            </a:r>
          </a:p>
          <a:p>
            <a:r>
              <a:rPr lang="es-MX" dirty="0" smtClean="0"/>
              <a:t>Entre 1986 y 2000</a:t>
            </a:r>
            <a:endParaRPr lang="es-MX" dirty="0"/>
          </a:p>
        </p:txBody>
      </p:sp>
    </p:spTree>
    <p:extLst>
      <p:ext uri="{BB962C8B-B14F-4D97-AF65-F5344CB8AC3E}">
        <p14:creationId xmlns:p14="http://schemas.microsoft.com/office/powerpoint/2010/main" val="34756725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58452" y="637456"/>
            <a:ext cx="5544616" cy="3919820"/>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3840801" y="647661"/>
            <a:ext cx="5530180" cy="3909615"/>
          </a:xfrm>
          <a:prstGeom prst="rect">
            <a:avLst/>
          </a:prstGeom>
          <a:noFill/>
          <a:ln w="9525">
            <a:noFill/>
            <a:miter lim="800000"/>
            <a:headEnd/>
            <a:tailEnd/>
          </a:ln>
          <a:effectLst/>
        </p:spPr>
      </p:pic>
      <p:sp>
        <p:nvSpPr>
          <p:cNvPr id="4" name="3 CuadroTexto"/>
          <p:cNvSpPr txBox="1"/>
          <p:nvPr/>
        </p:nvSpPr>
        <p:spPr>
          <a:xfrm>
            <a:off x="2267744" y="4065520"/>
            <a:ext cx="898003" cy="338554"/>
          </a:xfrm>
          <a:prstGeom prst="rect">
            <a:avLst/>
          </a:prstGeom>
          <a:noFill/>
        </p:spPr>
        <p:txBody>
          <a:bodyPr wrap="none" rtlCol="0">
            <a:spAutoFit/>
          </a:bodyPr>
          <a:lstStyle/>
          <a:p>
            <a:r>
              <a:rPr lang="es-MX" sz="1600" b="1" dirty="0" smtClean="0"/>
              <a:t>1991/97</a:t>
            </a:r>
            <a:endParaRPr lang="es-MX" sz="1600" b="1" dirty="0"/>
          </a:p>
        </p:txBody>
      </p:sp>
      <p:sp>
        <p:nvSpPr>
          <p:cNvPr id="5" name="4 CuadroTexto"/>
          <p:cNvSpPr txBox="1"/>
          <p:nvPr/>
        </p:nvSpPr>
        <p:spPr>
          <a:xfrm>
            <a:off x="6516216" y="4065520"/>
            <a:ext cx="1440160" cy="338554"/>
          </a:xfrm>
          <a:prstGeom prst="rect">
            <a:avLst/>
          </a:prstGeom>
          <a:noFill/>
        </p:spPr>
        <p:txBody>
          <a:bodyPr wrap="square" rtlCol="0">
            <a:spAutoFit/>
          </a:bodyPr>
          <a:lstStyle/>
          <a:p>
            <a:r>
              <a:rPr lang="es-MX" sz="1600" b="1" dirty="0" smtClean="0"/>
              <a:t>1998/2007</a:t>
            </a:r>
            <a:endParaRPr lang="es-MX" sz="1600" b="1" dirty="0"/>
          </a:p>
        </p:txBody>
      </p:sp>
    </p:spTree>
    <p:extLst>
      <p:ext uri="{BB962C8B-B14F-4D97-AF65-F5344CB8AC3E}">
        <p14:creationId xmlns:p14="http://schemas.microsoft.com/office/powerpoint/2010/main" val="82313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Precio suelo isolineas CABA 2008.jpg"/>
          <p:cNvPicPr>
            <a:picLocks noChangeAspect="1"/>
          </p:cNvPicPr>
          <p:nvPr/>
        </p:nvPicPr>
        <p:blipFill rotWithShape="1">
          <a:blip r:embed="rId2">
            <a:alphaModFix/>
            <a:extLst>
              <a:ext uri="{28A0092B-C50C-407E-A947-70E740481C1C}">
                <a14:useLocalDpi xmlns:a14="http://schemas.microsoft.com/office/drawing/2010/main" val="0"/>
              </a:ext>
            </a:extLst>
          </a:blip>
          <a:srcRect l="14957" r="25299"/>
          <a:stretch/>
        </p:blipFill>
        <p:spPr>
          <a:xfrm>
            <a:off x="1618565" y="0"/>
            <a:ext cx="6464595" cy="6858000"/>
          </a:xfrm>
          <a:prstGeom prst="rect">
            <a:avLst/>
          </a:prstGeom>
        </p:spPr>
      </p:pic>
      <p:pic>
        <p:nvPicPr>
          <p:cNvPr id="3" name="Imagen 2" descr="Precio suelo isolineas CABA 2008 re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582" y="71220"/>
            <a:ext cx="1151802" cy="1397519"/>
          </a:xfrm>
          <a:prstGeom prst="rect">
            <a:avLst/>
          </a:prstGeom>
        </p:spPr>
      </p:pic>
      <p:sp>
        <p:nvSpPr>
          <p:cNvPr id="5" name="Subtítulo 2"/>
          <p:cNvSpPr>
            <a:spLocks noGrp="1"/>
          </p:cNvSpPr>
          <p:nvPr>
            <p:ph type="subTitle" idx="1"/>
          </p:nvPr>
        </p:nvSpPr>
        <p:spPr>
          <a:xfrm>
            <a:off x="6409554" y="1419671"/>
            <a:ext cx="2027540" cy="345824"/>
          </a:xfrm>
        </p:spPr>
        <p:txBody>
          <a:bodyPr>
            <a:normAutofit/>
          </a:bodyPr>
          <a:lstStyle/>
          <a:p>
            <a:r>
              <a:rPr lang="es-ES_tradnl" sz="1400" dirty="0" smtClean="0">
                <a:solidFill>
                  <a:schemeClr val="tx1">
                    <a:lumMod val="75000"/>
                    <a:lumOff val="25000"/>
                  </a:schemeClr>
                </a:solidFill>
              </a:rPr>
              <a:t>diciembre</a:t>
            </a:r>
            <a:r>
              <a:rPr lang="es-ES" sz="1400" dirty="0" smtClean="0">
                <a:solidFill>
                  <a:schemeClr val="tx1">
                    <a:lumMod val="75000"/>
                    <a:lumOff val="25000"/>
                  </a:schemeClr>
                </a:solidFill>
              </a:rPr>
              <a:t> 2008</a:t>
            </a:r>
            <a:endParaRPr lang="es-ES" sz="1400" dirty="0">
              <a:solidFill>
                <a:schemeClr val="tx1">
                  <a:lumMod val="75000"/>
                  <a:lumOff val="25000"/>
                </a:schemeClr>
              </a:solidFill>
            </a:endParaRPr>
          </a:p>
        </p:txBody>
      </p:sp>
    </p:spTree>
    <p:extLst>
      <p:ext uri="{BB962C8B-B14F-4D97-AF65-F5344CB8AC3E}">
        <p14:creationId xmlns:p14="http://schemas.microsoft.com/office/powerpoint/2010/main" val="16588501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3" y="0"/>
            <a:ext cx="6212413" cy="6868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413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17"/>
          <p:cNvPicPr>
            <a:picLocks noChangeAspect="1" noChangeArrowheads="1"/>
          </p:cNvPicPr>
          <p:nvPr/>
        </p:nvPicPr>
        <p:blipFill>
          <a:blip r:embed="rId2" cstate="print"/>
          <a:srcRect/>
          <a:stretch>
            <a:fillRect/>
          </a:stretch>
        </p:blipFill>
        <p:spPr bwMode="auto">
          <a:xfrm>
            <a:off x="1475656" y="80923"/>
            <a:ext cx="5715008" cy="6756731"/>
          </a:xfrm>
          <a:prstGeom prst="rect">
            <a:avLst/>
          </a:prstGeom>
          <a:noFill/>
          <a:ln w="9525">
            <a:noFill/>
            <a:miter lim="800000"/>
            <a:headEnd/>
            <a:tailEnd/>
          </a:ln>
        </p:spPr>
      </p:pic>
      <p:sp>
        <p:nvSpPr>
          <p:cNvPr id="3" name="2 Flecha derecha"/>
          <p:cNvSpPr/>
          <p:nvPr/>
        </p:nvSpPr>
        <p:spPr>
          <a:xfrm>
            <a:off x="909291" y="1746524"/>
            <a:ext cx="489204"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3 CuadroTexto"/>
          <p:cNvSpPr txBox="1"/>
          <p:nvPr/>
        </p:nvSpPr>
        <p:spPr>
          <a:xfrm>
            <a:off x="106796" y="1804174"/>
            <a:ext cx="859531" cy="646331"/>
          </a:xfrm>
          <a:prstGeom prst="rect">
            <a:avLst/>
          </a:prstGeom>
          <a:noFill/>
        </p:spPr>
        <p:txBody>
          <a:bodyPr wrap="none" rtlCol="0">
            <a:spAutoFit/>
          </a:bodyPr>
          <a:lstStyle/>
          <a:p>
            <a:r>
              <a:rPr lang="es-MX" b="1" dirty="0" smtClean="0"/>
              <a:t>69.784</a:t>
            </a:r>
          </a:p>
          <a:p>
            <a:r>
              <a:rPr lang="es-MX" b="1" dirty="0" smtClean="0"/>
              <a:t>    5.4%</a:t>
            </a:r>
            <a:endParaRPr lang="es-MX" b="1" dirty="0"/>
          </a:p>
        </p:txBody>
      </p:sp>
      <p:sp>
        <p:nvSpPr>
          <p:cNvPr id="5" name="4 Flecha derecha"/>
          <p:cNvSpPr/>
          <p:nvPr/>
        </p:nvSpPr>
        <p:spPr>
          <a:xfrm>
            <a:off x="909291" y="4149080"/>
            <a:ext cx="546240" cy="484632"/>
          </a:xfrm>
          <a:prstGeom prst="right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CuadroTexto"/>
          <p:cNvSpPr txBox="1"/>
          <p:nvPr/>
        </p:nvSpPr>
        <p:spPr>
          <a:xfrm>
            <a:off x="234314" y="4206730"/>
            <a:ext cx="641522" cy="369332"/>
          </a:xfrm>
          <a:prstGeom prst="rect">
            <a:avLst/>
          </a:prstGeom>
          <a:noFill/>
        </p:spPr>
        <p:txBody>
          <a:bodyPr wrap="none" rtlCol="0">
            <a:spAutoFit/>
          </a:bodyPr>
          <a:lstStyle/>
          <a:p>
            <a:r>
              <a:rPr lang="es-MX" b="1" dirty="0" smtClean="0"/>
              <a:t>2,2%</a:t>
            </a:r>
            <a:endParaRPr lang="es-MX" b="1" dirty="0"/>
          </a:p>
        </p:txBody>
      </p:sp>
    </p:spTree>
    <p:extLst>
      <p:ext uri="{BB962C8B-B14F-4D97-AF65-F5344CB8AC3E}">
        <p14:creationId xmlns:p14="http://schemas.microsoft.com/office/powerpoint/2010/main" val="2132320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25 Grupo"/>
          <p:cNvGrpSpPr/>
          <p:nvPr/>
        </p:nvGrpSpPr>
        <p:grpSpPr>
          <a:xfrm>
            <a:off x="144464" y="55329"/>
            <a:ext cx="5299364" cy="6858000"/>
            <a:chOff x="144464" y="55329"/>
            <a:chExt cx="5299364" cy="6858000"/>
          </a:xfrm>
        </p:grpSpPr>
        <p:pic>
          <p:nvPicPr>
            <p:cNvPr id="14338" name="Picture 2"/>
            <p:cNvPicPr>
              <a:picLocks noChangeAspect="1" noChangeArrowheads="1"/>
            </p:cNvPicPr>
            <p:nvPr/>
          </p:nvPicPr>
          <p:blipFill>
            <a:blip r:embed="rId2" cstate="print"/>
            <a:srcRect/>
            <a:stretch>
              <a:fillRect/>
            </a:stretch>
          </p:blipFill>
          <p:spPr bwMode="auto">
            <a:xfrm>
              <a:off x="144464" y="55329"/>
              <a:ext cx="5299364" cy="6858000"/>
            </a:xfrm>
            <a:prstGeom prst="rect">
              <a:avLst/>
            </a:prstGeom>
            <a:noFill/>
            <a:ln w="9525">
              <a:noFill/>
              <a:miter lim="800000"/>
              <a:headEnd/>
              <a:tailEnd/>
            </a:ln>
            <a:effectLst/>
          </p:spPr>
        </p:pic>
        <p:sp>
          <p:nvSpPr>
            <p:cNvPr id="2" name="1 Rectángulo"/>
            <p:cNvSpPr/>
            <p:nvPr/>
          </p:nvSpPr>
          <p:spPr>
            <a:xfrm rot="21390932">
              <a:off x="1748995" y="2098852"/>
              <a:ext cx="1563669" cy="13391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2 Rectángulo"/>
            <p:cNvSpPr/>
            <p:nvPr/>
          </p:nvSpPr>
          <p:spPr>
            <a:xfrm rot="21419775">
              <a:off x="357772" y="1486511"/>
              <a:ext cx="2994863" cy="2739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5" name="4 Conector recto"/>
            <p:cNvCxnSpPr/>
            <p:nvPr/>
          </p:nvCxnSpPr>
          <p:spPr>
            <a:xfrm>
              <a:off x="3779912" y="1372938"/>
              <a:ext cx="914400" cy="2848150"/>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8" name="7 Conector recto"/>
            <p:cNvCxnSpPr/>
            <p:nvPr/>
          </p:nvCxnSpPr>
          <p:spPr>
            <a:xfrm flipH="1">
              <a:off x="3851920" y="4221088"/>
              <a:ext cx="842392" cy="936104"/>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flipH="1">
              <a:off x="3317382" y="1320849"/>
              <a:ext cx="462530" cy="0"/>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3317382" y="1320849"/>
              <a:ext cx="231265" cy="3620319"/>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a:off x="3563888" y="4937244"/>
              <a:ext cx="288032" cy="219948"/>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0264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1125884962"/>
              </p:ext>
            </p:extLst>
          </p:nvPr>
        </p:nvGraphicFramePr>
        <p:xfrm>
          <a:off x="467543" y="404664"/>
          <a:ext cx="8208915" cy="4536518"/>
        </p:xfrm>
        <a:graphic>
          <a:graphicData uri="http://schemas.openxmlformats.org/drawingml/2006/table">
            <a:tbl>
              <a:tblPr firstRow="1" firstCol="1" bandRow="1"/>
              <a:tblGrid>
                <a:gridCol w="2561971"/>
                <a:gridCol w="1425451"/>
                <a:gridCol w="1425451"/>
                <a:gridCol w="1425451"/>
                <a:gridCol w="1370591"/>
              </a:tblGrid>
              <a:tr h="324037">
                <a:tc>
                  <a:txBody>
                    <a:bodyPr/>
                    <a:lstStyle/>
                    <a:p>
                      <a:pPr algn="just">
                        <a:lnSpc>
                          <a:spcPct val="115000"/>
                        </a:lnSpc>
                        <a:spcAft>
                          <a:spcPts val="0"/>
                        </a:spcAft>
                      </a:pPr>
                      <a:r>
                        <a:rPr lang="es-ES_tradnl" sz="1400" dirty="0">
                          <a:effectLst/>
                          <a:latin typeface="Calibri"/>
                          <a:ea typeface="MS Mincho"/>
                          <a:cs typeface="Calibri"/>
                        </a:rPr>
                        <a:t> </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400" b="1" dirty="0">
                          <a:solidFill>
                            <a:srgbClr val="FF0000"/>
                          </a:solidFill>
                          <a:effectLst/>
                          <a:latin typeface="Calibri"/>
                          <a:ea typeface="MS Mincho"/>
                          <a:cs typeface="Calibri"/>
                        </a:rPr>
                        <a:t>Proyecto original</a:t>
                      </a:r>
                      <a:endParaRPr lang="es-MX" sz="14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400" b="1" dirty="0">
                          <a:solidFill>
                            <a:srgbClr val="FF0000"/>
                          </a:solidFill>
                          <a:effectLst/>
                          <a:latin typeface="Calibri"/>
                          <a:ea typeface="MS Mincho"/>
                          <a:cs typeface="Calibri"/>
                        </a:rPr>
                        <a:t>Proyecto catalán</a:t>
                      </a:r>
                      <a:endParaRPr lang="es-MX" sz="14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400" b="1" dirty="0">
                          <a:solidFill>
                            <a:srgbClr val="FF0000"/>
                          </a:solidFill>
                          <a:effectLst/>
                          <a:latin typeface="Calibri"/>
                          <a:ea typeface="Calibri"/>
                          <a:cs typeface="Times New Roman"/>
                        </a:rPr>
                        <a:t>Bases concurso</a:t>
                      </a:r>
                      <a:endParaRPr lang="es-MX" sz="14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_tradnl" sz="1400" b="1">
                          <a:effectLst/>
                          <a:latin typeface="Calibri"/>
                          <a:ea typeface="MS Mincho"/>
                          <a:cs typeface="Calibri"/>
                        </a:rPr>
                        <a:t>Resultado final</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gn="just">
                        <a:lnSpc>
                          <a:spcPct val="115000"/>
                        </a:lnSpc>
                        <a:spcAft>
                          <a:spcPts val="0"/>
                        </a:spcAft>
                      </a:pPr>
                      <a:r>
                        <a:rPr lang="es-ES_tradnl" sz="1400" b="1" dirty="0">
                          <a:effectLst/>
                          <a:latin typeface="Calibri"/>
                          <a:ea typeface="MS Mincho"/>
                          <a:cs typeface="Calibri"/>
                        </a:rPr>
                        <a:t>Total </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r">
                        <a:lnSpc>
                          <a:spcPct val="115000"/>
                        </a:lnSpc>
                        <a:spcAft>
                          <a:spcPts val="0"/>
                        </a:spcAft>
                      </a:pPr>
                      <a:r>
                        <a:rPr lang="es-ES_tradnl" sz="1400" b="1" dirty="0">
                          <a:effectLst/>
                          <a:latin typeface="Calibri"/>
                          <a:ea typeface="MS Mincho"/>
                          <a:cs typeface="Calibri"/>
                        </a:rPr>
                        <a:t>170 has</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p>
                      <a:pPr algn="just">
                        <a:lnSpc>
                          <a:spcPct val="115000"/>
                        </a:lnSpc>
                        <a:spcAft>
                          <a:spcPts val="0"/>
                        </a:spcAft>
                      </a:pPr>
                      <a:r>
                        <a:rPr lang="es-ES_tradnl" sz="1400" dirty="0">
                          <a:effectLst/>
                          <a:latin typeface="Calibri"/>
                          <a:ea typeface="MS Mincho"/>
                          <a:cs typeface="Calibri"/>
                        </a:rPr>
                        <a:t>diques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r">
                        <a:lnSpc>
                          <a:spcPct val="115000"/>
                        </a:lnSpc>
                        <a:spcAft>
                          <a:spcPts val="0"/>
                        </a:spcAft>
                      </a:pPr>
                      <a:r>
                        <a:rPr lang="es-ES_tradnl" sz="1400" dirty="0">
                          <a:effectLst/>
                          <a:latin typeface="Calibri"/>
                          <a:ea typeface="MS Mincho"/>
                          <a:cs typeface="Calibri"/>
                        </a:rPr>
                        <a:t>39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p>
                      <a:pPr algn="just">
                        <a:lnSpc>
                          <a:spcPct val="115000"/>
                        </a:lnSpc>
                        <a:spcAft>
                          <a:spcPts val="0"/>
                        </a:spcAft>
                      </a:pPr>
                      <a:r>
                        <a:rPr lang="es-ES_tradnl" sz="1400" dirty="0" err="1">
                          <a:effectLst/>
                          <a:latin typeface="Calibri"/>
                          <a:ea typeface="MS Mincho"/>
                          <a:cs typeface="Calibri"/>
                        </a:rPr>
                        <a:t>Area</a:t>
                      </a:r>
                      <a:r>
                        <a:rPr lang="es-ES_tradnl" sz="1400" dirty="0">
                          <a:effectLst/>
                          <a:latin typeface="Calibri"/>
                          <a:ea typeface="MS Mincho"/>
                          <a:cs typeface="Calibri"/>
                        </a:rPr>
                        <a:t> docks  </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r">
                        <a:lnSpc>
                          <a:spcPct val="115000"/>
                        </a:lnSpc>
                        <a:spcAft>
                          <a:spcPts val="0"/>
                        </a:spcAft>
                      </a:pPr>
                      <a:r>
                        <a:rPr lang="es-ES_tradnl" sz="1400" dirty="0">
                          <a:effectLst/>
                          <a:latin typeface="Calibri"/>
                          <a:ea typeface="MS Mincho"/>
                          <a:cs typeface="Calibri"/>
                        </a:rPr>
                        <a:t>19 ha</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p>
                      <a:pPr algn="just">
                        <a:lnSpc>
                          <a:spcPct val="115000"/>
                        </a:lnSpc>
                        <a:spcAft>
                          <a:spcPts val="0"/>
                        </a:spcAft>
                      </a:pPr>
                      <a:r>
                        <a:rPr lang="es-ES_tradnl" sz="1400">
                          <a:effectLst/>
                          <a:latin typeface="Calibri"/>
                          <a:ea typeface="MS Mincho"/>
                          <a:cs typeface="Calibri"/>
                        </a:rPr>
                        <a:t>Area tren </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r">
                        <a:lnSpc>
                          <a:spcPct val="115000"/>
                        </a:lnSpc>
                        <a:spcAft>
                          <a:spcPts val="0"/>
                        </a:spcAft>
                      </a:pPr>
                      <a:r>
                        <a:rPr lang="es-ES_tradnl" sz="1400" dirty="0">
                          <a:effectLst/>
                          <a:latin typeface="Calibri"/>
                          <a:ea typeface="MS Mincho"/>
                          <a:cs typeface="Calibri"/>
                        </a:rPr>
                        <a:t>14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p>
                      <a:pPr algn="just">
                        <a:lnSpc>
                          <a:spcPct val="115000"/>
                        </a:lnSpc>
                        <a:spcAft>
                          <a:spcPts val="0"/>
                        </a:spcAft>
                      </a:pPr>
                      <a:r>
                        <a:rPr lang="es-ES_tradnl" sz="1400" dirty="0">
                          <a:effectLst/>
                          <a:latin typeface="Calibri"/>
                          <a:ea typeface="MS Mincho"/>
                          <a:cs typeface="Calibri"/>
                        </a:rPr>
                        <a:t>Vialidad troncal</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r">
                        <a:lnSpc>
                          <a:spcPct val="115000"/>
                        </a:lnSpc>
                        <a:spcAft>
                          <a:spcPts val="0"/>
                        </a:spcAft>
                      </a:pPr>
                      <a:r>
                        <a:rPr lang="es-ES_tradnl" sz="1400" dirty="0">
                          <a:effectLst/>
                          <a:latin typeface="Calibri"/>
                          <a:ea typeface="MS Mincho"/>
                          <a:cs typeface="Calibri"/>
                        </a:rPr>
                        <a:t>  6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p>
                      <a:pPr algn="just">
                        <a:lnSpc>
                          <a:spcPct val="115000"/>
                        </a:lnSpc>
                        <a:spcAft>
                          <a:spcPts val="0"/>
                        </a:spcAft>
                      </a:pPr>
                      <a:r>
                        <a:rPr lang="es-ES_tradnl" sz="1400" b="1" dirty="0">
                          <a:effectLst/>
                          <a:latin typeface="Calibri"/>
                          <a:ea typeface="MS Mincho"/>
                          <a:cs typeface="Calibri"/>
                        </a:rPr>
                        <a:t>Superficie madero Oeste</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r">
                        <a:lnSpc>
                          <a:spcPct val="115000"/>
                        </a:lnSpc>
                        <a:spcAft>
                          <a:spcPts val="0"/>
                        </a:spcAft>
                      </a:pPr>
                      <a:r>
                        <a:rPr lang="es-ES_tradnl" sz="1600" b="1" dirty="0" smtClean="0">
                          <a:solidFill>
                            <a:schemeClr val="tx1"/>
                          </a:solidFill>
                          <a:effectLst/>
                          <a:latin typeface="Calibri"/>
                          <a:ea typeface="MS Mincho"/>
                          <a:cs typeface="Calibri"/>
                        </a:rPr>
                        <a:t>40.5 has</a:t>
                      </a:r>
                      <a:endParaRPr lang="es-MX"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p>
                      <a:pPr algn="just">
                        <a:lnSpc>
                          <a:spcPct val="115000"/>
                        </a:lnSpc>
                        <a:spcAft>
                          <a:spcPts val="0"/>
                        </a:spcAft>
                      </a:pPr>
                      <a:r>
                        <a:rPr lang="es-ES_tradnl" sz="1400" b="1">
                          <a:effectLst/>
                          <a:latin typeface="Calibri"/>
                          <a:ea typeface="MS Mincho"/>
                          <a:cs typeface="Calibri"/>
                        </a:rPr>
                        <a:t>Superficie madero este</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92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88.2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93.84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600" b="1" dirty="0">
                          <a:solidFill>
                            <a:schemeClr val="tx1"/>
                          </a:solidFill>
                          <a:effectLst/>
                          <a:latin typeface="Calibri"/>
                          <a:ea typeface="MS Mincho"/>
                          <a:cs typeface="Calibri"/>
                        </a:rPr>
                        <a:t>90 has</a:t>
                      </a:r>
                      <a:endParaRPr lang="es-MX"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gn="just">
                        <a:lnSpc>
                          <a:spcPct val="115000"/>
                        </a:lnSpc>
                        <a:spcAft>
                          <a:spcPts val="0"/>
                        </a:spcAft>
                      </a:pPr>
                      <a:r>
                        <a:rPr lang="es-ES_tradnl" sz="1400">
                          <a:effectLst/>
                          <a:latin typeface="Calibri"/>
                          <a:ea typeface="MS Mincho"/>
                          <a:cs typeface="Calibri"/>
                        </a:rPr>
                        <a:t>Sup del terreno comercializable</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45.4 has </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45.73has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46.85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600" b="1" dirty="0">
                          <a:solidFill>
                            <a:srgbClr val="C00000"/>
                          </a:solidFill>
                          <a:effectLst/>
                          <a:latin typeface="Calibri"/>
                          <a:ea typeface="MS Mincho"/>
                          <a:cs typeface="Calibri"/>
                        </a:rPr>
                        <a:t>46.9 has</a:t>
                      </a:r>
                      <a:endParaRPr lang="es-MX" sz="16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gn="just">
                        <a:lnSpc>
                          <a:spcPct val="115000"/>
                        </a:lnSpc>
                        <a:spcAft>
                          <a:spcPts val="0"/>
                        </a:spcAft>
                      </a:pPr>
                      <a:r>
                        <a:rPr lang="es-ES_tradnl" sz="1400">
                          <a:effectLst/>
                          <a:latin typeface="Calibri"/>
                          <a:ea typeface="MS Mincho"/>
                          <a:cs typeface="Calibri"/>
                        </a:rPr>
                        <a:t>Vialidad y aceras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29.3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a:effectLst/>
                          <a:latin typeface="Calibri"/>
                          <a:ea typeface="MS Mincho"/>
                          <a:cs typeface="Calibri"/>
                        </a:rPr>
                        <a:t>31.5has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24.56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a:effectLst/>
                          <a:latin typeface="Calibri"/>
                          <a:ea typeface="MS Mincho"/>
                          <a:cs typeface="Calibri"/>
                        </a:rPr>
                        <a:t>15.1 has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gn="just">
                        <a:lnSpc>
                          <a:spcPct val="115000"/>
                        </a:lnSpc>
                        <a:spcAft>
                          <a:spcPts val="0"/>
                        </a:spcAft>
                      </a:pPr>
                      <a:r>
                        <a:rPr lang="es-ES_tradnl" sz="1400">
                          <a:effectLst/>
                          <a:latin typeface="Calibri"/>
                          <a:ea typeface="MS Mincho"/>
                          <a:cs typeface="Calibri"/>
                        </a:rPr>
                        <a:t>Áreas verdes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11.3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10.97has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18.84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smtClean="0">
                          <a:effectLst/>
                          <a:latin typeface="Calibri"/>
                          <a:ea typeface="MS Mincho"/>
                          <a:cs typeface="Calibri"/>
                        </a:rPr>
                        <a:t>  </a:t>
                      </a:r>
                      <a:r>
                        <a:rPr lang="es-ES_tradnl" sz="1400" b="1" dirty="0">
                          <a:solidFill>
                            <a:srgbClr val="00B050"/>
                          </a:solidFill>
                          <a:effectLst/>
                          <a:latin typeface="Calibri"/>
                          <a:ea typeface="MS Mincho"/>
                          <a:cs typeface="Calibri"/>
                        </a:rPr>
                        <a:t>28 has</a:t>
                      </a:r>
                      <a:endParaRPr lang="es-MX" sz="1400" b="1" dirty="0">
                        <a:solidFill>
                          <a:srgbClr val="00B05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nSpc>
                          <a:spcPct val="115000"/>
                        </a:lnSpc>
                        <a:spcAft>
                          <a:spcPts val="0"/>
                        </a:spcAft>
                      </a:pPr>
                      <a:r>
                        <a:rPr lang="es-MX" sz="1400">
                          <a:effectLst/>
                          <a:latin typeface="Calibri"/>
                          <a:ea typeface="Calibri"/>
                          <a:cs typeface="Times New Roman"/>
                        </a:rPr>
                        <a:t>M2 construibles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3.381 550 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3.033.505 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1.395.752 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b="1" dirty="0">
                          <a:solidFill>
                            <a:srgbClr val="C00000"/>
                          </a:solidFill>
                          <a:effectLst/>
                          <a:latin typeface="Calibri"/>
                          <a:ea typeface="Calibri"/>
                          <a:cs typeface="Times New Roman"/>
                        </a:rPr>
                        <a:t>2.615.801m2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nSpc>
                          <a:spcPct val="115000"/>
                        </a:lnSpc>
                        <a:spcAft>
                          <a:spcPts val="0"/>
                        </a:spcAft>
                      </a:pPr>
                      <a:r>
                        <a:rPr lang="es-MX" sz="1400">
                          <a:effectLst/>
                          <a:latin typeface="Calibri"/>
                          <a:ea typeface="Calibri"/>
                          <a:cs typeface="Times New Roman"/>
                        </a:rPr>
                        <a:t>FOT global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3.67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3.43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1.48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2.90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37">
                <a:tc>
                  <a:txBody>
                    <a:bodyPr/>
                    <a:lstStyle/>
                    <a:p>
                      <a:pPr>
                        <a:lnSpc>
                          <a:spcPct val="115000"/>
                        </a:lnSpc>
                        <a:spcAft>
                          <a:spcPts val="0"/>
                        </a:spcAft>
                      </a:pPr>
                      <a:r>
                        <a:rPr lang="es-MX" sz="1400">
                          <a:effectLst/>
                          <a:latin typeface="Calibri"/>
                          <a:ea typeface="Calibri"/>
                          <a:cs typeface="Times New Roman"/>
                        </a:rPr>
                        <a:t>FOT Sup comercializable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7.44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effectLst/>
                          <a:latin typeface="Calibri"/>
                          <a:ea typeface="Calibri"/>
                          <a:cs typeface="Times New Roman"/>
                        </a:rPr>
                        <a:t>6.66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2.97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dirty="0">
                          <a:effectLst/>
                          <a:latin typeface="Calibri"/>
                          <a:ea typeface="Calibri"/>
                          <a:cs typeface="Times New Roman"/>
                        </a:rPr>
                        <a:t>5.55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extLst>
              <p:ext uri="{D42A27DB-BD31-4B8C-83A1-F6EECF244321}">
                <p14:modId xmlns:p14="http://schemas.microsoft.com/office/powerpoint/2010/main" val="2371359036"/>
              </p:ext>
            </p:extLst>
          </p:nvPr>
        </p:nvGraphicFramePr>
        <p:xfrm>
          <a:off x="467543" y="5229200"/>
          <a:ext cx="8208914" cy="1368153"/>
        </p:xfrm>
        <a:graphic>
          <a:graphicData uri="http://schemas.openxmlformats.org/drawingml/2006/table">
            <a:tbl>
              <a:tblPr firstRow="1" firstCol="1" bandRow="1"/>
              <a:tblGrid>
                <a:gridCol w="2561970"/>
                <a:gridCol w="1425451"/>
                <a:gridCol w="1425451"/>
                <a:gridCol w="1425451"/>
                <a:gridCol w="1370591"/>
              </a:tblGrid>
              <a:tr h="456051">
                <a:tc>
                  <a:txBody>
                    <a:bodyPr/>
                    <a:lstStyle/>
                    <a:p>
                      <a:pPr algn="just">
                        <a:lnSpc>
                          <a:spcPct val="115000"/>
                        </a:lnSpc>
                        <a:spcAft>
                          <a:spcPts val="0"/>
                        </a:spcAft>
                      </a:pPr>
                      <a:r>
                        <a:rPr lang="es-ES_tradnl" sz="1400" dirty="0">
                          <a:effectLst/>
                          <a:latin typeface="Calibri"/>
                          <a:ea typeface="MS Mincho"/>
                          <a:cs typeface="Calibri"/>
                        </a:rPr>
                        <a:t>Cantidad de viviendas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smtClean="0">
                          <a:effectLst/>
                          <a:latin typeface="Calibri"/>
                          <a:ea typeface="MS Mincho"/>
                          <a:cs typeface="Calibri"/>
                        </a:rPr>
                        <a:t>12.530 </a:t>
                      </a:r>
                      <a:r>
                        <a:rPr lang="es-ES_tradnl" sz="1400" dirty="0" err="1" smtClean="0">
                          <a:effectLst/>
                          <a:latin typeface="Calibri"/>
                          <a:ea typeface="MS Mincho"/>
                          <a:cs typeface="Calibri"/>
                        </a:rPr>
                        <a:t>viv</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a:effectLst/>
                          <a:latin typeface="Calibri"/>
                          <a:ea typeface="MS Mincho"/>
                          <a:cs typeface="Calibri"/>
                        </a:rPr>
                        <a:t>35.074 viv</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a:effectLst/>
                          <a:latin typeface="Calibri"/>
                          <a:ea typeface="MS Mincho"/>
                          <a:cs typeface="Calibri"/>
                        </a:rPr>
                        <a:t>1794 viv</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b="1" dirty="0">
                          <a:effectLst/>
                          <a:latin typeface="Calibri"/>
                          <a:ea typeface="MS Mincho"/>
                          <a:cs typeface="Calibri"/>
                        </a:rPr>
                        <a:t>10.937 </a:t>
                      </a:r>
                      <a:r>
                        <a:rPr lang="es-ES_tradnl" sz="1400" b="1" dirty="0" err="1">
                          <a:effectLst/>
                          <a:latin typeface="Calibri"/>
                          <a:ea typeface="MS Mincho"/>
                          <a:cs typeface="Calibri"/>
                        </a:rPr>
                        <a:t>viv</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051">
                <a:tc>
                  <a:txBody>
                    <a:bodyPr/>
                    <a:lstStyle/>
                    <a:p>
                      <a:pPr algn="just">
                        <a:lnSpc>
                          <a:spcPct val="115000"/>
                        </a:lnSpc>
                        <a:spcAft>
                          <a:spcPts val="0"/>
                        </a:spcAft>
                      </a:pPr>
                      <a:r>
                        <a:rPr lang="es-ES_tradnl" sz="1400" dirty="0">
                          <a:effectLst/>
                          <a:latin typeface="Calibri"/>
                          <a:ea typeface="MS Mincho"/>
                          <a:cs typeface="Calibri"/>
                        </a:rPr>
                        <a:t>Habitantes (residentes)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50.120 </a:t>
                      </a:r>
                      <a:r>
                        <a:rPr lang="es-ES_tradnl" sz="1400" dirty="0" err="1">
                          <a:effectLst/>
                          <a:latin typeface="Calibri"/>
                          <a:ea typeface="MS Mincho"/>
                          <a:cs typeface="Calibri"/>
                        </a:rPr>
                        <a:t>hab</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140.299 </a:t>
                      </a:r>
                      <a:r>
                        <a:rPr lang="es-ES_tradnl" sz="1400" dirty="0" err="1">
                          <a:effectLst/>
                          <a:latin typeface="Calibri"/>
                          <a:ea typeface="MS Mincho"/>
                          <a:cs typeface="Calibri"/>
                        </a:rPr>
                        <a:t>hab</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2178  </a:t>
                      </a:r>
                      <a:r>
                        <a:rPr lang="es-ES_tradnl" sz="1400" dirty="0" err="1">
                          <a:effectLst/>
                          <a:latin typeface="Calibri"/>
                          <a:ea typeface="MS Mincho"/>
                          <a:cs typeface="Calibri"/>
                        </a:rPr>
                        <a:t>hab</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b="1" dirty="0">
                          <a:effectLst/>
                          <a:latin typeface="Calibri"/>
                          <a:ea typeface="MS Mincho"/>
                          <a:cs typeface="Calibri"/>
                        </a:rPr>
                        <a:t>21.800 </a:t>
                      </a:r>
                      <a:r>
                        <a:rPr lang="es-ES_tradnl" sz="1400" b="1" dirty="0" err="1">
                          <a:effectLst/>
                          <a:latin typeface="Calibri"/>
                          <a:ea typeface="MS Mincho"/>
                          <a:cs typeface="Calibri"/>
                        </a:rPr>
                        <a:t>hab</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051">
                <a:tc>
                  <a:txBody>
                    <a:bodyPr/>
                    <a:lstStyle/>
                    <a:p>
                      <a:pPr algn="just">
                        <a:lnSpc>
                          <a:spcPct val="115000"/>
                        </a:lnSpc>
                        <a:spcAft>
                          <a:spcPts val="0"/>
                        </a:spcAft>
                      </a:pPr>
                      <a:r>
                        <a:rPr lang="es-ES_tradnl" sz="1400">
                          <a:effectLst/>
                          <a:latin typeface="Calibri"/>
                          <a:ea typeface="MS Mincho"/>
                          <a:cs typeface="Calibri"/>
                        </a:rPr>
                        <a:t>Empleos administrativos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a:effectLst/>
                          <a:latin typeface="Calibri"/>
                          <a:ea typeface="MS Mincho"/>
                          <a:cs typeface="Calibri"/>
                        </a:rPr>
                        <a:t>26.296 emp</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59.722 </a:t>
                      </a:r>
                      <a:r>
                        <a:rPr lang="es-ES_tradnl" sz="1400" dirty="0" err="1">
                          <a:effectLst/>
                          <a:latin typeface="Calibri"/>
                          <a:ea typeface="MS Mincho"/>
                          <a:cs typeface="Calibri"/>
                        </a:rPr>
                        <a:t>emp</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dirty="0">
                          <a:effectLst/>
                          <a:latin typeface="Calibri"/>
                          <a:ea typeface="MS Mincho"/>
                          <a:cs typeface="Calibri"/>
                        </a:rPr>
                        <a:t>27.216 </a:t>
                      </a:r>
                      <a:r>
                        <a:rPr lang="es-ES_tradnl" sz="1400" dirty="0" err="1">
                          <a:effectLst/>
                          <a:latin typeface="Calibri"/>
                          <a:ea typeface="MS Mincho"/>
                          <a:cs typeface="Calibri"/>
                        </a:rPr>
                        <a:t>emp</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b="1" dirty="0">
                          <a:effectLst/>
                          <a:latin typeface="Calibri"/>
                          <a:ea typeface="MS Mincho"/>
                          <a:cs typeface="Calibri"/>
                        </a:rPr>
                        <a:t>25.000 </a:t>
                      </a:r>
                      <a:r>
                        <a:rPr lang="es-ES_tradnl" sz="1400" b="1" dirty="0" err="1">
                          <a:effectLst/>
                          <a:latin typeface="Calibri"/>
                          <a:ea typeface="MS Mincho"/>
                          <a:cs typeface="Calibri"/>
                        </a:rPr>
                        <a:t>emp</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393621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8156" y="548680"/>
            <a:ext cx="6694164" cy="310854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smtClean="0">
              <a:ln>
                <a:noFill/>
              </a:ln>
              <a:solidFill>
                <a:prstClr val="black"/>
              </a:solidFill>
              <a:effectLst/>
              <a:uLnTx/>
              <a:uFillTx/>
              <a:latin typeface="Times New Roman"/>
              <a:ea typeface="PMingLiU"/>
            </a:endParaRPr>
          </a:p>
          <a:p>
            <a:pPr marL="0" marR="0" lvl="0" indent="0" defTabSz="914400" eaLnBrk="1" fontAlgn="auto" latinLnBrk="0" hangingPunct="1">
              <a:lnSpc>
                <a:spcPct val="100000"/>
              </a:lnSpc>
              <a:spcBef>
                <a:spcPts val="0"/>
              </a:spcBef>
              <a:spcAft>
                <a:spcPts val="0"/>
              </a:spcAft>
              <a:buClrTx/>
              <a:buSzTx/>
              <a:buFontTx/>
              <a:buNone/>
              <a:tabLst/>
              <a:defRPr/>
            </a:pPr>
            <a:r>
              <a:rPr lang="es-AR" sz="2800" b="1" kern="0" dirty="0" smtClean="0">
                <a:solidFill>
                  <a:srgbClr val="FF0000"/>
                </a:solidFill>
                <a:latin typeface="Times New Roman"/>
                <a:ea typeface="PMingLiU"/>
              </a:rPr>
              <a:t>Tema 2</a:t>
            </a:r>
          </a:p>
          <a:p>
            <a:pPr marL="0" marR="0" lvl="0" indent="0" defTabSz="914400" eaLnBrk="1" fontAlgn="auto" latinLnBrk="0" hangingPunct="1">
              <a:lnSpc>
                <a:spcPct val="100000"/>
              </a:lnSpc>
              <a:spcBef>
                <a:spcPts val="0"/>
              </a:spcBef>
              <a:spcAft>
                <a:spcPts val="0"/>
              </a:spcAft>
              <a:buClrTx/>
              <a:buSzTx/>
              <a:buFontTx/>
              <a:buNone/>
              <a:tabLst/>
              <a:defRPr/>
            </a:pPr>
            <a:endParaRPr lang="es-AR" sz="2400" b="1" kern="0" dirty="0" smtClean="0">
              <a:solidFill>
                <a:srgbClr val="FF0000"/>
              </a:solidFill>
              <a:latin typeface="Times New Roman"/>
              <a:ea typeface="PMingLiU"/>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AR" sz="1800" b="0" i="0" u="none" strike="noStrike" kern="0" cap="none" spc="0" normalizeH="0" baseline="0" noProof="0" dirty="0" smtClean="0">
                <a:ln>
                  <a:noFill/>
                </a:ln>
                <a:solidFill>
                  <a:prstClr val="black"/>
                </a:solidFill>
                <a:effectLst/>
                <a:uLnTx/>
                <a:uFillTx/>
                <a:latin typeface="Times New Roman"/>
                <a:ea typeface="PMingLiU"/>
              </a:rPr>
              <a:t>Se propone analizar si este </a:t>
            </a:r>
            <a:r>
              <a:rPr kumimoji="0" lang="es-AR" sz="1800" b="0" i="0" u="none" strike="noStrike" kern="0" cap="none" spc="0" normalizeH="0" baseline="0" noProof="0" dirty="0" smtClean="0">
                <a:ln>
                  <a:noFill/>
                </a:ln>
                <a:solidFill>
                  <a:srgbClr val="FF0000"/>
                </a:solidFill>
                <a:effectLst/>
                <a:uLnTx/>
                <a:uFillTx/>
                <a:latin typeface="Times New Roman"/>
                <a:ea typeface="PMingLiU"/>
              </a:rPr>
              <a:t>tipo de política </a:t>
            </a:r>
            <a:r>
              <a:rPr kumimoji="0" lang="es-AR" sz="1800" b="0" i="0" u="none" strike="noStrike" kern="0" cap="none" spc="0" normalizeH="0" baseline="0" noProof="0" dirty="0" smtClean="0">
                <a:ln>
                  <a:noFill/>
                </a:ln>
                <a:solidFill>
                  <a:prstClr val="black"/>
                </a:solidFill>
                <a:effectLst/>
                <a:uLnTx/>
                <a:uFillTx/>
                <a:latin typeface="Times New Roman"/>
                <a:ea typeface="PMingLiU"/>
              </a:rPr>
              <a:t>y el </a:t>
            </a:r>
            <a:r>
              <a:rPr kumimoji="0" lang="es-AR" sz="1800" b="0" i="0" u="none" strike="noStrike" kern="0" cap="none" spc="0" normalizeH="0" baseline="0" noProof="0" dirty="0" smtClean="0">
                <a:ln>
                  <a:noFill/>
                </a:ln>
                <a:solidFill>
                  <a:srgbClr val="FF0000"/>
                </a:solidFill>
                <a:effectLst/>
                <a:uLnTx/>
                <a:uFillTx/>
                <a:latin typeface="Times New Roman"/>
                <a:ea typeface="PMingLiU"/>
              </a:rPr>
              <a:t>dispositivo institucional </a:t>
            </a:r>
            <a:r>
              <a:rPr kumimoji="0" lang="es-AR" sz="1800" b="0" i="0" u="none" strike="noStrike" kern="0" cap="none" spc="0" normalizeH="0" baseline="0" noProof="0" dirty="0" smtClean="0">
                <a:ln>
                  <a:noFill/>
                </a:ln>
                <a:solidFill>
                  <a:prstClr val="black"/>
                </a:solidFill>
                <a:effectLst/>
                <a:uLnTx/>
                <a:uFillTx/>
                <a:latin typeface="Times New Roman"/>
                <a:ea typeface="PMingLiU"/>
              </a:rPr>
              <a:t>diseñado para implementarla alcanzó el objetivo buscado.</a:t>
            </a:r>
          </a:p>
          <a:p>
            <a:pPr marL="0" marR="0" lvl="0" indent="0" defTabSz="914400" eaLnBrk="1" fontAlgn="auto" latinLnBrk="0" hangingPunct="1">
              <a:lnSpc>
                <a:spcPct val="100000"/>
              </a:lnSpc>
              <a:spcBef>
                <a:spcPts val="0"/>
              </a:spcBef>
              <a:spcAft>
                <a:spcPts val="0"/>
              </a:spcAft>
              <a:buClrTx/>
              <a:buSzTx/>
              <a:buFontTx/>
              <a:buNone/>
              <a:tabLst/>
              <a:defRPr/>
            </a:pPr>
            <a:endParaRPr lang="es-AR" b="1" kern="0" dirty="0">
              <a:solidFill>
                <a:prstClr val="black"/>
              </a:solidFill>
              <a:latin typeface="Times New Roman"/>
              <a:ea typeface="PMingLiU"/>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s-AR" sz="2400" b="1" i="0" u="none" strike="noStrike" kern="0" cap="none" spc="0" normalizeH="0" baseline="0" noProof="0" dirty="0" smtClean="0">
              <a:ln>
                <a:noFill/>
              </a:ln>
              <a:solidFill>
                <a:prstClr val="black"/>
              </a:solidFill>
              <a:effectLst/>
              <a:uLnTx/>
              <a:uFillTx/>
              <a:latin typeface="Times New Roman"/>
              <a:ea typeface="PMingLiU"/>
            </a:endParaRPr>
          </a:p>
          <a:p>
            <a:pPr marL="0" marR="0" lvl="0" indent="0" defTabSz="914400" eaLnBrk="1" fontAlgn="auto" latinLnBrk="0" hangingPunct="1">
              <a:lnSpc>
                <a:spcPct val="100000"/>
              </a:lnSpc>
              <a:spcBef>
                <a:spcPts val="0"/>
              </a:spcBef>
              <a:spcAft>
                <a:spcPts val="0"/>
              </a:spcAft>
              <a:buClrTx/>
              <a:buSzTx/>
              <a:buFontTx/>
              <a:buNone/>
              <a:tabLst/>
              <a:defRPr/>
            </a:pPr>
            <a:endParaRPr lang="es-AR" sz="2400" b="1" kern="0" dirty="0">
              <a:solidFill>
                <a:prstClr val="black"/>
              </a:solidFill>
              <a:latin typeface="Times New Roman"/>
              <a:ea typeface="PMingLiU"/>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AR" sz="2400" b="1" i="0" u="none" strike="noStrike" kern="0" cap="none" spc="0" normalizeH="0" baseline="0" noProof="0" dirty="0" smtClean="0">
                <a:ln>
                  <a:noFill/>
                </a:ln>
                <a:solidFill>
                  <a:prstClr val="black"/>
                </a:solidFill>
                <a:effectLst/>
                <a:uLnTx/>
                <a:uFillTx/>
                <a:latin typeface="Times New Roman"/>
                <a:ea typeface="PMingLiU"/>
              </a:rPr>
              <a:t>El problema de la modalidad de gestión</a:t>
            </a:r>
            <a:endParaRPr kumimoji="0" lang="es-MX" sz="2400" b="1"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641366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971600" y="1499241"/>
            <a:ext cx="7272808" cy="4136517"/>
          </a:xfrm>
          <a:prstGeom prst="rect">
            <a:avLst/>
          </a:prstGeom>
        </p:spPr>
        <p:txBody>
          <a:bodyPr wrap="square">
            <a:spAutoFit/>
          </a:bodyPr>
          <a:lstStyle/>
          <a:p>
            <a:pPr>
              <a:lnSpc>
                <a:spcPct val="115000"/>
              </a:lnSpc>
              <a:spcAft>
                <a:spcPts val="0"/>
              </a:spcAft>
            </a:pPr>
            <a:r>
              <a:rPr lang="es-AR" dirty="0">
                <a:latin typeface="Times New Roman"/>
                <a:ea typeface="Times New Roman"/>
              </a:rPr>
              <a:t>La operación de Puerto Madero comienza con una transferencia de 170 has de tierra, que el Estado Nacional pone como contribución de capital para el desarrollo del proyecto</a:t>
            </a:r>
            <a:r>
              <a:rPr lang="es-AR" dirty="0" smtClean="0">
                <a:latin typeface="Times New Roman"/>
                <a:ea typeface="Times New Roman"/>
              </a:rPr>
              <a:t>.</a:t>
            </a:r>
          </a:p>
          <a:p>
            <a:pPr>
              <a:lnSpc>
                <a:spcPct val="115000"/>
              </a:lnSpc>
              <a:spcAft>
                <a:spcPts val="0"/>
              </a:spcAft>
            </a:pPr>
            <a:endParaRPr lang="es-MX" dirty="0">
              <a:ea typeface="Times New Roman"/>
            </a:endParaRPr>
          </a:p>
          <a:p>
            <a:r>
              <a:rPr lang="es-AR" dirty="0">
                <a:latin typeface="Times New Roman"/>
                <a:ea typeface="Times New Roman"/>
              </a:rPr>
              <a:t>Esta tierra ha sido valuada </a:t>
            </a:r>
            <a:r>
              <a:rPr lang="es-AR" dirty="0" smtClean="0">
                <a:latin typeface="Times New Roman"/>
                <a:ea typeface="Times New Roman"/>
              </a:rPr>
              <a:t>60 </a:t>
            </a:r>
            <a:r>
              <a:rPr lang="es-AR" dirty="0">
                <a:latin typeface="Times New Roman"/>
                <a:ea typeface="Times New Roman"/>
              </a:rPr>
              <a:t>millones U$S, definiendo un valor que asumimos como punto de partida del análisis</a:t>
            </a:r>
            <a:r>
              <a:rPr lang="es-AR" dirty="0" smtClean="0">
                <a:latin typeface="Times New Roman"/>
                <a:ea typeface="Times New Roman"/>
              </a:rPr>
              <a:t>.</a:t>
            </a:r>
          </a:p>
          <a:p>
            <a:endParaRPr lang="es-AR" dirty="0">
              <a:latin typeface="Times New Roman"/>
              <a:ea typeface="Times New Roman"/>
            </a:endParaRPr>
          </a:p>
          <a:p>
            <a:r>
              <a:rPr lang="es-AR" dirty="0" smtClean="0">
                <a:latin typeface="Times New Roman"/>
                <a:ea typeface="Times New Roman"/>
              </a:rPr>
              <a:t>Es </a:t>
            </a:r>
            <a:r>
              <a:rPr lang="es-AR" dirty="0">
                <a:latin typeface="Times New Roman"/>
                <a:ea typeface="Times New Roman"/>
              </a:rPr>
              <a:t>de señalar que este valor no es el consto de una adquisición, sino la contribución de uno de los socios para ser dueño del 50% de la Corporación. </a:t>
            </a:r>
            <a:endParaRPr lang="es-AR" dirty="0" smtClean="0">
              <a:latin typeface="Times New Roman"/>
              <a:ea typeface="Times New Roman"/>
            </a:endParaRPr>
          </a:p>
          <a:p>
            <a:endParaRPr lang="es-AR" dirty="0" smtClean="0">
              <a:latin typeface="Times New Roman"/>
              <a:ea typeface="Times New Roman"/>
            </a:endParaRPr>
          </a:p>
          <a:p>
            <a:r>
              <a:rPr lang="es-AR" dirty="0" smtClean="0">
                <a:latin typeface="Times New Roman"/>
                <a:ea typeface="Times New Roman"/>
              </a:rPr>
              <a:t>Es </a:t>
            </a:r>
            <a:r>
              <a:rPr lang="es-AR" dirty="0">
                <a:latin typeface="Times New Roman"/>
                <a:ea typeface="Times New Roman"/>
              </a:rPr>
              <a:t>decir que el producto de esta inversión será pagado al estado nacional con 50% de las </a:t>
            </a:r>
            <a:r>
              <a:rPr lang="es-AR" dirty="0" smtClean="0">
                <a:latin typeface="Times New Roman"/>
                <a:ea typeface="Times New Roman"/>
              </a:rPr>
              <a:t>utilidades.</a:t>
            </a:r>
          </a:p>
          <a:p>
            <a:endParaRPr lang="es-AR" dirty="0" smtClean="0">
              <a:latin typeface="Times New Roman"/>
            </a:endParaRPr>
          </a:p>
          <a:p>
            <a:r>
              <a:rPr lang="es-AR" dirty="0" smtClean="0">
                <a:latin typeface="Times New Roman"/>
              </a:rPr>
              <a:t>El </a:t>
            </a:r>
            <a:r>
              <a:rPr lang="es-AR" dirty="0">
                <a:latin typeface="Times New Roman"/>
              </a:rPr>
              <a:t>g</a:t>
            </a:r>
            <a:r>
              <a:rPr lang="es-AR" dirty="0" smtClean="0">
                <a:latin typeface="Times New Roman"/>
              </a:rPr>
              <a:t>obierno de la ciudad aporta un valor equivalente en intangibles.</a:t>
            </a:r>
            <a:endParaRPr lang="es-MX" dirty="0"/>
          </a:p>
        </p:txBody>
      </p:sp>
    </p:spTree>
    <p:extLst>
      <p:ext uri="{BB962C8B-B14F-4D97-AF65-F5344CB8AC3E}">
        <p14:creationId xmlns:p14="http://schemas.microsoft.com/office/powerpoint/2010/main" val="41736668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3861048"/>
            <a:ext cx="7200800" cy="1477328"/>
          </a:xfrm>
          <a:prstGeom prst="rect">
            <a:avLst/>
          </a:prstGeom>
        </p:spPr>
        <p:txBody>
          <a:bodyPr wrap="square">
            <a:spAutoFit/>
          </a:bodyPr>
          <a:lstStyle/>
          <a:p>
            <a:r>
              <a:rPr lang="es-MX" dirty="0">
                <a:latin typeface="Times New Roman"/>
                <a:ea typeface="Times New Roman"/>
                <a:cs typeface="Calibri"/>
              </a:rPr>
              <a:t>E</a:t>
            </a:r>
            <a:r>
              <a:rPr lang="es-MX" dirty="0" smtClean="0">
                <a:latin typeface="Times New Roman"/>
                <a:ea typeface="Times New Roman"/>
                <a:cs typeface="Calibri"/>
              </a:rPr>
              <a:t>sta </a:t>
            </a:r>
            <a:r>
              <a:rPr lang="es-MX" dirty="0">
                <a:latin typeface="Times New Roman"/>
                <a:ea typeface="Times New Roman"/>
                <a:cs typeface="Calibri"/>
              </a:rPr>
              <a:t>condición es excepcional respecto de los otros emprendimientos semejantes que podemos estudiar en otros lugares del mundo, </a:t>
            </a:r>
            <a:endParaRPr lang="es-MX" dirty="0" smtClean="0">
              <a:latin typeface="Times New Roman"/>
              <a:ea typeface="Times New Roman"/>
              <a:cs typeface="Calibri"/>
            </a:endParaRPr>
          </a:p>
          <a:p>
            <a:r>
              <a:rPr lang="es-MX" dirty="0" smtClean="0">
                <a:latin typeface="Times New Roman"/>
                <a:ea typeface="Times New Roman"/>
                <a:cs typeface="Calibri"/>
              </a:rPr>
              <a:t>que </a:t>
            </a:r>
            <a:r>
              <a:rPr lang="es-MX" dirty="0">
                <a:latin typeface="Times New Roman"/>
                <a:ea typeface="Times New Roman"/>
                <a:cs typeface="Calibri"/>
              </a:rPr>
              <a:t>en general contaron con fuertes inversiones públicas </a:t>
            </a:r>
            <a:endParaRPr lang="es-MX" dirty="0" smtClean="0">
              <a:latin typeface="Times New Roman"/>
              <a:ea typeface="Times New Roman"/>
              <a:cs typeface="Calibri"/>
            </a:endParaRPr>
          </a:p>
          <a:p>
            <a:r>
              <a:rPr lang="es-MX" dirty="0" smtClean="0">
                <a:latin typeface="Times New Roman"/>
                <a:ea typeface="Times New Roman"/>
                <a:cs typeface="Calibri"/>
              </a:rPr>
              <a:t>y </a:t>
            </a:r>
            <a:r>
              <a:rPr lang="es-MX" dirty="0">
                <a:latin typeface="Times New Roman"/>
                <a:ea typeface="Times New Roman"/>
                <a:cs typeface="Calibri"/>
              </a:rPr>
              <a:t>en la mayoría de los casos llegan a su etapa madura con un fuerte nivel de endeudamiento. </a:t>
            </a:r>
            <a:endParaRPr lang="es-MX" dirty="0"/>
          </a:p>
        </p:txBody>
      </p:sp>
      <p:sp>
        <p:nvSpPr>
          <p:cNvPr id="3" name="2 Rectángulo"/>
          <p:cNvSpPr/>
          <p:nvPr/>
        </p:nvSpPr>
        <p:spPr>
          <a:xfrm>
            <a:off x="899592" y="980728"/>
            <a:ext cx="7200800" cy="2578655"/>
          </a:xfrm>
          <a:prstGeom prst="rect">
            <a:avLst/>
          </a:prstGeom>
        </p:spPr>
        <p:txBody>
          <a:bodyPr wrap="square">
            <a:spAutoFit/>
          </a:bodyPr>
          <a:lstStyle/>
          <a:p>
            <a:pPr algn="just">
              <a:lnSpc>
                <a:spcPct val="115000"/>
              </a:lnSpc>
              <a:spcAft>
                <a:spcPts val="1000"/>
              </a:spcAft>
            </a:pPr>
            <a:r>
              <a:rPr lang="es-MX" dirty="0">
                <a:latin typeface="Times New Roman"/>
                <a:ea typeface="Times New Roman"/>
                <a:cs typeface="Calibri"/>
              </a:rPr>
              <a:t>En el decreto que funda la Corporación dejaba constancia que </a:t>
            </a:r>
            <a:r>
              <a:rPr lang="es-MX" dirty="0" smtClean="0">
                <a:latin typeface="Times New Roman"/>
                <a:ea typeface="Times New Roman"/>
                <a:cs typeface="Calibri"/>
              </a:rPr>
              <a:t>la </a:t>
            </a:r>
            <a:r>
              <a:rPr lang="es-MX" dirty="0">
                <a:latin typeface="Times New Roman"/>
                <a:ea typeface="Times New Roman"/>
                <a:cs typeface="Calibri"/>
              </a:rPr>
              <a:t>empresa no recibirá otros recursos públicos que la transferencia de la tierra</a:t>
            </a:r>
            <a:r>
              <a:rPr lang="es-MX" dirty="0" smtClean="0">
                <a:latin typeface="Times New Roman"/>
                <a:ea typeface="Times New Roman"/>
                <a:cs typeface="Calibri"/>
              </a:rPr>
              <a:t>.</a:t>
            </a:r>
          </a:p>
          <a:p>
            <a:pPr algn="just">
              <a:lnSpc>
                <a:spcPct val="115000"/>
              </a:lnSpc>
              <a:spcAft>
                <a:spcPts val="1000"/>
              </a:spcAft>
            </a:pPr>
            <a:r>
              <a:rPr lang="es-MX" dirty="0" smtClean="0">
                <a:latin typeface="Times New Roman"/>
                <a:ea typeface="Times New Roman"/>
                <a:cs typeface="Calibri"/>
              </a:rPr>
              <a:t> </a:t>
            </a:r>
          </a:p>
          <a:p>
            <a:pPr algn="just">
              <a:lnSpc>
                <a:spcPct val="115000"/>
              </a:lnSpc>
              <a:spcAft>
                <a:spcPts val="1000"/>
              </a:spcAft>
            </a:pPr>
            <a:r>
              <a:rPr lang="es-MX" dirty="0" smtClean="0">
                <a:latin typeface="Times New Roman"/>
                <a:ea typeface="Times New Roman"/>
                <a:cs typeface="Calibri"/>
              </a:rPr>
              <a:t>De </a:t>
            </a:r>
            <a:r>
              <a:rPr lang="es-MX" dirty="0">
                <a:latin typeface="Times New Roman"/>
                <a:ea typeface="Times New Roman"/>
                <a:cs typeface="Calibri"/>
              </a:rPr>
              <a:t>modo que para cumplir con los compromisos y para solventar el costo de las obras de urbanización, la empresa debía apoyarse en su propia capacidad para generar recursos, o en la posibilidad de conseguir financiamiento en el mercado de capitales.</a:t>
            </a:r>
            <a:endParaRPr lang="es-MX" dirty="0">
              <a:ea typeface="Times New Roman"/>
            </a:endParaRPr>
          </a:p>
        </p:txBody>
      </p:sp>
    </p:spTree>
    <p:extLst>
      <p:ext uri="{BB962C8B-B14F-4D97-AF65-F5344CB8AC3E}">
        <p14:creationId xmlns:p14="http://schemas.microsoft.com/office/powerpoint/2010/main" val="21469972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63671" y="908720"/>
            <a:ext cx="7632848" cy="5022914"/>
          </a:xfrm>
          <a:prstGeom prst="rect">
            <a:avLst/>
          </a:prstGeom>
        </p:spPr>
        <p:txBody>
          <a:bodyPr wrap="square">
            <a:spAutoFit/>
          </a:bodyPr>
          <a:lstStyle/>
          <a:p>
            <a:pPr algn="just">
              <a:lnSpc>
                <a:spcPct val="115000"/>
              </a:lnSpc>
              <a:spcAft>
                <a:spcPts val="0"/>
              </a:spcAft>
            </a:pPr>
            <a:r>
              <a:rPr lang="es-AR" b="1" dirty="0">
                <a:solidFill>
                  <a:srgbClr val="C00000"/>
                </a:solidFill>
                <a:latin typeface="Times New Roman" pitchFamily="18" charset="0"/>
                <a:ea typeface="Times New Roman"/>
                <a:cs typeface="Times New Roman" pitchFamily="18" charset="0"/>
              </a:rPr>
              <a:t>La primera pregunta es por lo tanto a cuanto deben ascender las utilidades para justificar esta inversión</a:t>
            </a:r>
            <a:r>
              <a:rPr lang="es-AR" dirty="0">
                <a:latin typeface="Times New Roman" pitchFamily="18" charset="0"/>
                <a:ea typeface="Times New Roman"/>
                <a:cs typeface="Times New Roman" pitchFamily="18" charset="0"/>
              </a:rPr>
              <a:t>. </a:t>
            </a:r>
            <a:endParaRPr lang="es-AR" dirty="0" smtClean="0">
              <a:latin typeface="Times New Roman" pitchFamily="18" charset="0"/>
              <a:ea typeface="Times New Roman"/>
              <a:cs typeface="Times New Roman" pitchFamily="18" charset="0"/>
            </a:endParaRPr>
          </a:p>
          <a:p>
            <a:pPr algn="just">
              <a:lnSpc>
                <a:spcPct val="115000"/>
              </a:lnSpc>
              <a:spcAft>
                <a:spcPts val="0"/>
              </a:spcAft>
            </a:pPr>
            <a:endParaRPr lang="es-MX" dirty="0">
              <a:latin typeface="Times New Roman" pitchFamily="18" charset="0"/>
              <a:ea typeface="Times New Roman"/>
              <a:cs typeface="Times New Roman" pitchFamily="18" charset="0"/>
            </a:endParaRPr>
          </a:p>
          <a:p>
            <a:pPr algn="just">
              <a:lnSpc>
                <a:spcPct val="115000"/>
              </a:lnSpc>
              <a:spcAft>
                <a:spcPts val="0"/>
              </a:spcAft>
            </a:pPr>
            <a:r>
              <a:rPr lang="es-AR" dirty="0">
                <a:latin typeface="Times New Roman" pitchFamily="18" charset="0"/>
                <a:ea typeface="Times New Roman"/>
                <a:cs typeface="Times New Roman" pitchFamily="18" charset="0"/>
              </a:rPr>
              <a:t>En rigor al analizar la proyección de ese valor inicial aportado cada socio, a la tasa de interés en dólares con que se financiaban en la década del 90 </a:t>
            </a:r>
            <a:endParaRPr lang="es-AR" dirty="0" smtClean="0">
              <a:latin typeface="Times New Roman" pitchFamily="18" charset="0"/>
              <a:ea typeface="Times New Roman"/>
              <a:cs typeface="Times New Roman" pitchFamily="18" charset="0"/>
            </a:endParaRPr>
          </a:p>
          <a:p>
            <a:pPr algn="just">
              <a:lnSpc>
                <a:spcPct val="115000"/>
              </a:lnSpc>
              <a:spcAft>
                <a:spcPts val="0"/>
              </a:spcAft>
            </a:pPr>
            <a:r>
              <a:rPr lang="es-AR" dirty="0" smtClean="0">
                <a:latin typeface="Times New Roman" pitchFamily="18" charset="0"/>
                <a:ea typeface="Times New Roman"/>
                <a:cs typeface="Times New Roman" pitchFamily="18" charset="0"/>
              </a:rPr>
              <a:t>las </a:t>
            </a:r>
            <a:r>
              <a:rPr lang="es-AR" dirty="0">
                <a:latin typeface="Times New Roman" pitchFamily="18" charset="0"/>
                <a:ea typeface="Times New Roman"/>
                <a:cs typeface="Times New Roman" pitchFamily="18" charset="0"/>
              </a:rPr>
              <a:t>operaciones inmobiliarias, transcurridos 20 años a una tasa del 12% anual  los 61.5 millones deberían transformarse en 201 millones. </a:t>
            </a:r>
            <a:endParaRPr lang="es-AR" dirty="0" smtClean="0">
              <a:latin typeface="Times New Roman" pitchFamily="18" charset="0"/>
              <a:ea typeface="Times New Roman"/>
              <a:cs typeface="Times New Roman" pitchFamily="18" charset="0"/>
            </a:endParaRPr>
          </a:p>
          <a:p>
            <a:pPr algn="just">
              <a:lnSpc>
                <a:spcPct val="115000"/>
              </a:lnSpc>
              <a:spcAft>
                <a:spcPts val="0"/>
              </a:spcAft>
            </a:pPr>
            <a:endParaRPr lang="es-AR" dirty="0" smtClean="0">
              <a:latin typeface="Times New Roman" pitchFamily="18" charset="0"/>
              <a:ea typeface="Times New Roman"/>
              <a:cs typeface="Times New Roman" pitchFamily="18" charset="0"/>
            </a:endParaRPr>
          </a:p>
          <a:p>
            <a:pPr algn="just">
              <a:lnSpc>
                <a:spcPct val="115000"/>
              </a:lnSpc>
              <a:spcAft>
                <a:spcPts val="0"/>
              </a:spcAft>
            </a:pPr>
            <a:r>
              <a:rPr lang="es-AR" dirty="0" smtClean="0">
                <a:latin typeface="Times New Roman" pitchFamily="18" charset="0"/>
                <a:ea typeface="Times New Roman"/>
                <a:cs typeface="Times New Roman" pitchFamily="18" charset="0"/>
              </a:rPr>
              <a:t>Desde </a:t>
            </a:r>
            <a:r>
              <a:rPr lang="es-AR" dirty="0">
                <a:latin typeface="Times New Roman" pitchFamily="18" charset="0"/>
                <a:ea typeface="Times New Roman"/>
                <a:cs typeface="Times New Roman" pitchFamily="18" charset="0"/>
              </a:rPr>
              <a:t>esta perspectiva es difícil pensar si la operación hubiera sido viable, si realmente existía un inversor dispuesto a tomar a cargo este emprendimiento; cuánto hubiera estado dispuesto a pagar por la tierra y a cuánto hubiera debido vender cada parcela de esta urbanización.</a:t>
            </a:r>
            <a:endParaRPr lang="es-MX" dirty="0">
              <a:latin typeface="Times New Roman" pitchFamily="18" charset="0"/>
              <a:ea typeface="Times New Roman"/>
              <a:cs typeface="Times New Roman" pitchFamily="18" charset="0"/>
            </a:endParaRPr>
          </a:p>
          <a:p>
            <a:endParaRPr lang="es-AR" dirty="0" smtClean="0">
              <a:latin typeface="Times New Roman" pitchFamily="18" charset="0"/>
              <a:ea typeface="Times New Roman"/>
              <a:cs typeface="Times New Roman" pitchFamily="18" charset="0"/>
            </a:endParaRPr>
          </a:p>
          <a:p>
            <a:r>
              <a:rPr lang="es-AR" dirty="0" smtClean="0">
                <a:latin typeface="Times New Roman" pitchFamily="18" charset="0"/>
                <a:ea typeface="Times New Roman"/>
                <a:cs typeface="Times New Roman" pitchFamily="18" charset="0"/>
              </a:rPr>
              <a:t>Parados </a:t>
            </a:r>
            <a:r>
              <a:rPr lang="es-AR" dirty="0">
                <a:latin typeface="Times New Roman" pitchFamily="18" charset="0"/>
                <a:ea typeface="Times New Roman"/>
                <a:cs typeface="Times New Roman" pitchFamily="18" charset="0"/>
              </a:rPr>
              <a:t>sobre esta duda, cobra sentido pensar que al Estado pueda interesarle el desarrollo de esta operación, y desde esta perspectiva preguntarse cuáles son las utilidades que el Estado puede esperar obtener con esta urbanización</a:t>
            </a:r>
            <a:endParaRPr lang="es-MX" dirty="0">
              <a:latin typeface="Times New Roman" pitchFamily="18" charset="0"/>
              <a:cs typeface="Times New Roman" pitchFamily="18" charset="0"/>
            </a:endParaRPr>
          </a:p>
        </p:txBody>
      </p:sp>
    </p:spTree>
    <p:extLst>
      <p:ext uri="{BB962C8B-B14F-4D97-AF65-F5344CB8AC3E}">
        <p14:creationId xmlns:p14="http://schemas.microsoft.com/office/powerpoint/2010/main" val="2643665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compu fredy\lincoln\investigacion\recta final\Texto Fredy\Gráficos nuevos\Ingresos por venta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9" y="1157289"/>
            <a:ext cx="9304930" cy="2775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4701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407708" y="620688"/>
            <a:ext cx="8280920" cy="3042334"/>
            <a:chOff x="442043" y="2636912"/>
            <a:chExt cx="8280920" cy="3042334"/>
          </a:xfrm>
        </p:grpSpPr>
        <p:pic>
          <p:nvPicPr>
            <p:cNvPr id="3" name="2 Imagen" descr="KINGSTON:Lincoln:Presentacion avances julio 2011:Gráficos:Ingresos y egresos 2.jpg"/>
            <p:cNvPicPr/>
            <p:nvPr/>
          </p:nvPicPr>
          <p:blipFill>
            <a:blip r:embed="rId2">
              <a:extLst>
                <a:ext uri="{28A0092B-C50C-407E-A947-70E740481C1C}">
                  <a14:useLocalDpi xmlns:a14="http://schemas.microsoft.com/office/drawing/2010/main" val="0"/>
                </a:ext>
              </a:extLst>
            </a:blip>
            <a:srcRect/>
            <a:stretch>
              <a:fillRect/>
            </a:stretch>
          </p:blipFill>
          <p:spPr bwMode="auto">
            <a:xfrm>
              <a:off x="442043" y="2636912"/>
              <a:ext cx="8280920" cy="3042334"/>
            </a:xfrm>
            <a:prstGeom prst="rect">
              <a:avLst/>
            </a:prstGeom>
            <a:noFill/>
            <a:ln>
              <a:noFill/>
            </a:ln>
          </p:spPr>
        </p:pic>
        <p:cxnSp>
          <p:nvCxnSpPr>
            <p:cNvPr id="4" name="3 Conector recto"/>
            <p:cNvCxnSpPr/>
            <p:nvPr/>
          </p:nvCxnSpPr>
          <p:spPr>
            <a:xfrm>
              <a:off x="1365019" y="3157099"/>
              <a:ext cx="0" cy="2448272"/>
            </a:xfrm>
            <a:prstGeom prst="line">
              <a:avLst/>
            </a:prstGeom>
            <a:noFill/>
            <a:ln w="28575" cap="flat" cmpd="sng" algn="ctr">
              <a:solidFill>
                <a:srgbClr val="4F81BD">
                  <a:shade val="95000"/>
                  <a:satMod val="105000"/>
                </a:srgbClr>
              </a:solidFill>
              <a:prstDash val="sysDash"/>
            </a:ln>
            <a:effectLst/>
          </p:spPr>
        </p:cxnSp>
        <p:cxnSp>
          <p:nvCxnSpPr>
            <p:cNvPr id="5" name="4 Conector recto"/>
            <p:cNvCxnSpPr/>
            <p:nvPr/>
          </p:nvCxnSpPr>
          <p:spPr>
            <a:xfrm>
              <a:off x="5685499" y="3184431"/>
              <a:ext cx="0" cy="2448272"/>
            </a:xfrm>
            <a:prstGeom prst="line">
              <a:avLst/>
            </a:prstGeom>
            <a:noFill/>
            <a:ln w="28575" cap="flat" cmpd="sng" algn="ctr">
              <a:solidFill>
                <a:srgbClr val="4F81BD">
                  <a:shade val="95000"/>
                  <a:satMod val="105000"/>
                </a:srgbClr>
              </a:solidFill>
              <a:prstDash val="sysDash"/>
            </a:ln>
            <a:effectLst/>
          </p:spPr>
        </p:cxnSp>
        <p:cxnSp>
          <p:nvCxnSpPr>
            <p:cNvPr id="6" name="5 Conector recto"/>
            <p:cNvCxnSpPr/>
            <p:nvPr/>
          </p:nvCxnSpPr>
          <p:spPr>
            <a:xfrm>
              <a:off x="3165219" y="3184431"/>
              <a:ext cx="0" cy="2448272"/>
            </a:xfrm>
            <a:prstGeom prst="line">
              <a:avLst/>
            </a:prstGeom>
            <a:noFill/>
            <a:ln w="28575" cap="flat" cmpd="sng" algn="ctr">
              <a:solidFill>
                <a:srgbClr val="4F81BD">
                  <a:shade val="95000"/>
                  <a:satMod val="105000"/>
                </a:srgbClr>
              </a:solidFill>
              <a:prstDash val="sysDash"/>
            </a:ln>
            <a:effectLst/>
          </p:spPr>
        </p:cxnSp>
        <p:cxnSp>
          <p:nvCxnSpPr>
            <p:cNvPr id="7" name="6 Conector recto"/>
            <p:cNvCxnSpPr/>
            <p:nvPr/>
          </p:nvCxnSpPr>
          <p:spPr>
            <a:xfrm>
              <a:off x="5037427" y="3184431"/>
              <a:ext cx="0" cy="2448272"/>
            </a:xfrm>
            <a:prstGeom prst="line">
              <a:avLst/>
            </a:prstGeom>
            <a:noFill/>
            <a:ln w="28575" cap="flat" cmpd="sng" algn="ctr">
              <a:solidFill>
                <a:srgbClr val="4F81BD">
                  <a:shade val="95000"/>
                  <a:satMod val="105000"/>
                </a:srgbClr>
              </a:solidFill>
              <a:prstDash val="sysDash"/>
            </a:ln>
            <a:effectLst/>
          </p:spPr>
        </p:cxnSp>
        <p:cxnSp>
          <p:nvCxnSpPr>
            <p:cNvPr id="8" name="7 Conector recto"/>
            <p:cNvCxnSpPr/>
            <p:nvPr/>
          </p:nvCxnSpPr>
          <p:spPr>
            <a:xfrm>
              <a:off x="7303722" y="3184431"/>
              <a:ext cx="0" cy="2448272"/>
            </a:xfrm>
            <a:prstGeom prst="line">
              <a:avLst/>
            </a:prstGeom>
            <a:noFill/>
            <a:ln w="28575" cap="flat" cmpd="sng" algn="ctr">
              <a:solidFill>
                <a:srgbClr val="4F81BD">
                  <a:shade val="95000"/>
                  <a:satMod val="105000"/>
                </a:srgbClr>
              </a:solidFill>
              <a:prstDash val="sysDash"/>
            </a:ln>
            <a:effectLst/>
          </p:spPr>
        </p:cxnSp>
        <p:sp>
          <p:nvSpPr>
            <p:cNvPr id="9" name="8 CuadroTexto"/>
            <p:cNvSpPr txBox="1"/>
            <p:nvPr/>
          </p:nvSpPr>
          <p:spPr>
            <a:xfrm>
              <a:off x="1293011" y="3155208"/>
              <a:ext cx="165942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900" b="0" i="0" u="none" strike="noStrike" kern="0" cap="none" spc="0" normalizeH="0" baseline="0" noProof="0" dirty="0">
                  <a:ln>
                    <a:noFill/>
                  </a:ln>
                  <a:solidFill>
                    <a:sysClr val="windowText" lastClr="000000"/>
                  </a:solidFill>
                  <a:effectLst/>
                  <a:uLnTx/>
                  <a:uFillTx/>
                  <a:ea typeface="Times New Roman"/>
                  <a:cs typeface="Times New Roman"/>
                </a:rPr>
                <a:t> </a:t>
              </a:r>
              <a:r>
                <a:rPr kumimoji="0" lang="es-AR" sz="900" b="0" i="0" u="none" strike="noStrike" kern="0" cap="none" spc="0" normalizeH="0" baseline="0" noProof="0" dirty="0" smtClean="0">
                  <a:ln>
                    <a:noFill/>
                  </a:ln>
                  <a:solidFill>
                    <a:sysClr val="windowText" lastClr="000000"/>
                  </a:solidFill>
                  <a:effectLst/>
                  <a:uLnTx/>
                  <a:uFillTx/>
                  <a:ea typeface="Times New Roman"/>
                  <a:cs typeface="Times New Roman"/>
                </a:rPr>
                <a:t>       </a:t>
              </a:r>
              <a:r>
                <a:rPr kumimoji="0" lang="es-AR" sz="900" b="0" i="0" u="none" strike="noStrike" kern="0" cap="none" spc="0" normalizeH="0" baseline="0" noProof="0" dirty="0" err="1" smtClean="0">
                  <a:ln>
                    <a:noFill/>
                  </a:ln>
                  <a:solidFill>
                    <a:sysClr val="windowText" lastClr="000000"/>
                  </a:solidFill>
                  <a:effectLst/>
                  <a:uLnTx/>
                  <a:uFillTx/>
                  <a:ea typeface="Times New Roman"/>
                  <a:cs typeface="Times New Roman"/>
                </a:rPr>
                <a:t>Bower</a:t>
              </a:r>
              <a:r>
                <a:rPr kumimoji="0" lang="es-AR" sz="900" b="0" i="0" u="none" strike="noStrike" kern="0" cap="none" spc="0" normalizeH="0" baseline="0" noProof="0" dirty="0" smtClean="0">
                  <a:ln>
                    <a:noFill/>
                  </a:ln>
                  <a:solidFill>
                    <a:sysClr val="windowText" lastClr="000000"/>
                  </a:solidFill>
                  <a:effectLst/>
                  <a:uLnTx/>
                  <a:uFillTx/>
                  <a:ea typeface="Times New Roman"/>
                  <a:cs typeface="Times New Roman"/>
                </a:rPr>
                <a:t>                 Domínguez</a:t>
              </a:r>
            </a:p>
            <a:p>
              <a:pPr marL="0" marR="0" lvl="0" indent="0" defTabSz="914400" eaLnBrk="1" fontAlgn="auto" latinLnBrk="0" hangingPunct="1">
                <a:lnSpc>
                  <a:spcPct val="100000"/>
                </a:lnSpc>
                <a:spcBef>
                  <a:spcPts val="0"/>
                </a:spcBef>
                <a:spcAft>
                  <a:spcPts val="0"/>
                </a:spcAft>
                <a:buClrTx/>
                <a:buSzTx/>
                <a:buFontTx/>
                <a:buNone/>
                <a:tabLst/>
                <a:defRPr/>
              </a:pPr>
              <a:r>
                <a:rPr kumimoji="0" lang="es-AR" sz="900" b="0" i="0" u="none" strike="noStrike" kern="0" cap="none" spc="0" normalizeH="0" baseline="0" noProof="0" dirty="0" smtClean="0">
                  <a:ln>
                    <a:noFill/>
                  </a:ln>
                  <a:solidFill>
                    <a:sysClr val="windowText" lastClr="000000"/>
                  </a:solidFill>
                  <a:effectLst/>
                  <a:uLnTx/>
                  <a:uFillTx/>
                  <a:cs typeface="Times New Roman"/>
                </a:rPr>
                <a:t>       92-94                          94 -96</a:t>
              </a:r>
              <a:endParaRPr kumimoji="0" lang="es-MX" sz="1800" b="0" i="0" u="none" strike="noStrike" kern="0" cap="none" spc="0" normalizeH="0" baseline="0" noProof="0" dirty="0">
                <a:ln>
                  <a:noFill/>
                </a:ln>
                <a:solidFill>
                  <a:sysClr val="windowText" lastClr="000000"/>
                </a:solidFill>
                <a:effectLst/>
                <a:uLnTx/>
                <a:uFillTx/>
              </a:endParaRPr>
            </a:p>
          </p:txBody>
        </p:sp>
        <p:cxnSp>
          <p:nvCxnSpPr>
            <p:cNvPr id="10" name="9 Conector recto"/>
            <p:cNvCxnSpPr/>
            <p:nvPr/>
          </p:nvCxnSpPr>
          <p:spPr>
            <a:xfrm>
              <a:off x="2157107" y="3184431"/>
              <a:ext cx="0" cy="2448272"/>
            </a:xfrm>
            <a:prstGeom prst="line">
              <a:avLst/>
            </a:prstGeom>
            <a:noFill/>
            <a:ln w="28575" cap="flat" cmpd="sng" algn="ctr">
              <a:solidFill>
                <a:srgbClr val="4F81BD">
                  <a:shade val="95000"/>
                  <a:satMod val="105000"/>
                </a:srgbClr>
              </a:solidFill>
              <a:prstDash val="sysDash"/>
            </a:ln>
            <a:effectLst/>
          </p:spPr>
        </p:cxnSp>
        <p:sp>
          <p:nvSpPr>
            <p:cNvPr id="11" name="10 CuadroTexto"/>
            <p:cNvSpPr txBox="1"/>
            <p:nvPr/>
          </p:nvSpPr>
          <p:spPr>
            <a:xfrm>
              <a:off x="812750" y="3032556"/>
              <a:ext cx="659926"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900" b="0" i="0" u="none" strike="noStrike" kern="0" cap="none" spc="0" normalizeH="0" baseline="0" noProof="0" dirty="0" smtClean="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s-MX" sz="900" b="0" i="0" u="none" strike="noStrike" kern="0" cap="none" spc="0" normalizeH="0" baseline="0" noProof="0" dirty="0" smtClean="0">
                  <a:ln>
                    <a:noFill/>
                  </a:ln>
                  <a:solidFill>
                    <a:sysClr val="windowText" lastClr="000000"/>
                  </a:solidFill>
                  <a:effectLst/>
                  <a:uLnTx/>
                  <a:uFillTx/>
                </a:rPr>
                <a:t>Grosso</a:t>
              </a:r>
            </a:p>
            <a:p>
              <a:pPr marL="0" marR="0" lvl="0" indent="0" defTabSz="914400" eaLnBrk="1" fontAlgn="auto" latinLnBrk="0" hangingPunct="1">
                <a:lnSpc>
                  <a:spcPct val="100000"/>
                </a:lnSpc>
                <a:spcBef>
                  <a:spcPts val="0"/>
                </a:spcBef>
                <a:spcAft>
                  <a:spcPts val="0"/>
                </a:spcAft>
                <a:buClrTx/>
                <a:buSzTx/>
                <a:buFontTx/>
                <a:buNone/>
                <a:tabLst/>
                <a:defRPr/>
              </a:pPr>
              <a:r>
                <a:rPr kumimoji="0" lang="es-MX" sz="900" b="0" i="0" u="none" strike="noStrike" kern="0" cap="none" spc="0" normalizeH="0" baseline="0" noProof="0" dirty="0" smtClean="0">
                  <a:ln>
                    <a:noFill/>
                  </a:ln>
                  <a:solidFill>
                    <a:sysClr val="windowText" lastClr="000000"/>
                  </a:solidFill>
                  <a:effectLst/>
                  <a:uLnTx/>
                  <a:uFillTx/>
                </a:rPr>
                <a:t>  89-92</a:t>
              </a:r>
              <a:endParaRPr kumimoji="0" lang="es-MX" sz="900" b="0" i="0" u="none" strike="noStrike" kern="0" cap="none" spc="0" normalizeH="0" baseline="0" noProof="0" dirty="0">
                <a:ln>
                  <a:noFill/>
                </a:ln>
                <a:solidFill>
                  <a:sysClr val="windowText" lastClr="000000"/>
                </a:solidFill>
                <a:effectLst/>
                <a:uLnTx/>
                <a:uFillTx/>
              </a:endParaRPr>
            </a:p>
          </p:txBody>
        </p:sp>
        <p:sp>
          <p:nvSpPr>
            <p:cNvPr id="12" name="11 Rectángulo"/>
            <p:cNvSpPr/>
            <p:nvPr/>
          </p:nvSpPr>
          <p:spPr>
            <a:xfrm>
              <a:off x="5025690" y="2955776"/>
              <a:ext cx="659809" cy="246221"/>
            </a:xfrm>
            <a:prstGeom prst="rect">
              <a:avLst/>
            </a:prstGeom>
            <a:solidFill>
              <a:srgbClr val="EEECE1">
                <a:lumMod val="50000"/>
              </a:srgbClr>
            </a:solid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sysClr val="windowText" lastClr="000000"/>
                  </a:solidFill>
                  <a:effectLst/>
                  <a:uLnTx/>
                  <a:uFillTx/>
                  <a:ea typeface="Times New Roman"/>
                  <a:cs typeface="Times New Roman"/>
                </a:rPr>
                <a:t> </a:t>
              </a:r>
              <a:r>
                <a:rPr kumimoji="0" lang="es-ES" sz="1000" b="1" i="0" u="none" strike="noStrike" kern="0" cap="none" spc="0" normalizeH="0" baseline="0" noProof="0" dirty="0" smtClean="0">
                  <a:ln>
                    <a:noFill/>
                  </a:ln>
                  <a:solidFill>
                    <a:sysClr val="windowText" lastClr="000000"/>
                  </a:solidFill>
                  <a:effectLst/>
                  <a:uLnTx/>
                  <a:uFillTx/>
                  <a:ea typeface="Times New Roman"/>
                  <a:cs typeface="Times New Roman"/>
                </a:rPr>
                <a:t>Duhalde</a:t>
              </a:r>
              <a:endParaRPr kumimoji="0" lang="es-MX" sz="1000" b="1" i="0" u="none" strike="noStrike" kern="0" cap="none" spc="0" normalizeH="0" baseline="0" noProof="0" dirty="0">
                <a:ln>
                  <a:noFill/>
                </a:ln>
                <a:solidFill>
                  <a:sysClr val="windowText" lastClr="000000"/>
                </a:solidFill>
                <a:effectLst/>
                <a:uLnTx/>
                <a:uFillTx/>
                <a:latin typeface="Times New Roman"/>
                <a:ea typeface="Times New Roman"/>
              </a:endParaRPr>
            </a:p>
          </p:txBody>
        </p:sp>
        <p:sp>
          <p:nvSpPr>
            <p:cNvPr id="13" name="12 CuadroTexto"/>
            <p:cNvSpPr txBox="1"/>
            <p:nvPr/>
          </p:nvSpPr>
          <p:spPr>
            <a:xfrm>
              <a:off x="3141567" y="3034755"/>
              <a:ext cx="743732"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 </a:t>
              </a:r>
              <a:endParaRPr kumimoji="0" lang="es-ES" sz="900" b="0" i="0" u="none" strike="noStrike" kern="0" cap="none" spc="0" normalizeH="0" baseline="0" noProof="0" dirty="0">
                <a:ln>
                  <a:noFill/>
                </a:ln>
                <a:solidFill>
                  <a:prstClr val="black"/>
                </a:solidFill>
                <a:effectLst/>
                <a:uLnTx/>
                <a:uFillTx/>
                <a:ea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 De </a:t>
              </a:r>
              <a:r>
                <a:rPr kumimoji="0" lang="es-ES" sz="900" b="0" i="0" u="none" strike="noStrike" kern="0" cap="none" spc="0" normalizeH="0" baseline="0" noProof="0" dirty="0">
                  <a:ln>
                    <a:noFill/>
                  </a:ln>
                  <a:solidFill>
                    <a:prstClr val="black"/>
                  </a:solidFill>
                  <a:effectLst/>
                  <a:uLnTx/>
                  <a:uFillTx/>
                  <a:ea typeface="Times New Roman"/>
                  <a:cs typeface="Times New Roman"/>
                </a:rPr>
                <a:t>La </a:t>
              </a:r>
              <a:r>
                <a:rPr kumimoji="0" lang="es-ES" sz="900" b="0" i="0" u="none" strike="noStrike" kern="0" cap="none" spc="0" normalizeH="0" baseline="0" noProof="0" dirty="0" err="1">
                  <a:ln>
                    <a:noFill/>
                  </a:ln>
                  <a:solidFill>
                    <a:prstClr val="black"/>
                  </a:solidFill>
                  <a:effectLst/>
                  <a:uLnTx/>
                  <a:uFillTx/>
                  <a:ea typeface="Times New Roman"/>
                  <a:cs typeface="Times New Roman"/>
                </a:rPr>
                <a:t>Rua</a:t>
              </a:r>
              <a:r>
                <a:rPr kumimoji="0" lang="es-ES" sz="900" b="0" i="0" u="none" strike="noStrike" kern="0" cap="none" spc="0" normalizeH="0" baseline="0" noProof="0" dirty="0">
                  <a:ln>
                    <a:noFill/>
                  </a:ln>
                  <a:solidFill>
                    <a:prstClr val="black"/>
                  </a:solidFill>
                  <a:effectLst/>
                  <a:uLnTx/>
                  <a:uFillTx/>
                  <a:ea typeface="Times New Roman"/>
                  <a:cs typeface="Times New Roman"/>
                </a:rPr>
                <a:t> </a:t>
              </a:r>
              <a:endParaRPr kumimoji="0" lang="es-ES" sz="900" b="0" i="0" u="none" strike="noStrike" kern="0" cap="none" spc="0" normalizeH="0" baseline="0" noProof="0" dirty="0" smtClean="0">
                <a:ln>
                  <a:noFill/>
                </a:ln>
                <a:solidFill>
                  <a:prstClr val="black"/>
                </a:solidFill>
                <a:effectLst/>
                <a:uLnTx/>
                <a:uFillTx/>
                <a:ea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   96 - 99</a:t>
              </a:r>
              <a:endParaRPr kumimoji="0" lang="es-MX" sz="1800" b="0" i="0" u="none" strike="noStrike" kern="0" cap="none" spc="0" normalizeH="0" baseline="0" noProof="0" dirty="0">
                <a:ln>
                  <a:noFill/>
                </a:ln>
                <a:solidFill>
                  <a:sysClr val="windowText" lastClr="000000"/>
                </a:solidFill>
                <a:effectLst/>
                <a:uLnTx/>
                <a:uFillTx/>
              </a:endParaRPr>
            </a:p>
          </p:txBody>
        </p:sp>
        <p:cxnSp>
          <p:nvCxnSpPr>
            <p:cNvPr id="14" name="13 Conector recto"/>
            <p:cNvCxnSpPr/>
            <p:nvPr/>
          </p:nvCxnSpPr>
          <p:spPr>
            <a:xfrm>
              <a:off x="3957307" y="3184431"/>
              <a:ext cx="0" cy="2448272"/>
            </a:xfrm>
            <a:prstGeom prst="line">
              <a:avLst/>
            </a:prstGeom>
            <a:noFill/>
            <a:ln w="28575" cap="flat" cmpd="sng" algn="ctr">
              <a:solidFill>
                <a:srgbClr val="4F81BD">
                  <a:shade val="95000"/>
                  <a:satMod val="105000"/>
                </a:srgbClr>
              </a:solidFill>
              <a:prstDash val="sysDash"/>
            </a:ln>
            <a:effectLst/>
          </p:spPr>
        </p:cxnSp>
        <p:sp>
          <p:nvSpPr>
            <p:cNvPr id="15" name="14 CuadroTexto"/>
            <p:cNvSpPr txBox="1"/>
            <p:nvPr/>
          </p:nvSpPr>
          <p:spPr>
            <a:xfrm>
              <a:off x="812750" y="2948082"/>
              <a:ext cx="3144557" cy="246221"/>
            </a:xfrm>
            <a:prstGeom prst="rect">
              <a:avLst/>
            </a:prstGeom>
            <a:solidFill>
              <a:srgbClr val="EEECE1">
                <a:lumMod val="9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000" b="1" i="0" u="none" strike="noStrike" kern="0" cap="none" spc="0" normalizeH="0" baseline="0" noProof="0" dirty="0">
                  <a:ln>
                    <a:noFill/>
                  </a:ln>
                  <a:solidFill>
                    <a:sysClr val="windowText" lastClr="000000"/>
                  </a:solidFill>
                  <a:effectLst/>
                  <a:uLnTx/>
                  <a:uFillTx/>
                </a:rPr>
                <a:t>M</a:t>
              </a:r>
              <a:r>
                <a:rPr kumimoji="0" lang="es-MX" sz="1000" b="1" i="0" u="none" strike="noStrike" kern="0" cap="none" spc="0" normalizeH="0" baseline="0" noProof="0" dirty="0" smtClean="0">
                  <a:ln>
                    <a:noFill/>
                  </a:ln>
                  <a:solidFill>
                    <a:sysClr val="windowText" lastClr="000000"/>
                  </a:solidFill>
                  <a:effectLst/>
                  <a:uLnTx/>
                  <a:uFillTx/>
                </a:rPr>
                <a:t>enem</a:t>
              </a:r>
              <a:endParaRPr kumimoji="0" lang="es-MX" sz="1000" b="1" i="0" u="none" strike="noStrike" kern="0" cap="none" spc="0" normalizeH="0" baseline="0" noProof="0" dirty="0">
                <a:ln>
                  <a:noFill/>
                </a:ln>
                <a:solidFill>
                  <a:sysClr val="windowText" lastClr="000000"/>
                </a:solidFill>
                <a:effectLst/>
                <a:uLnTx/>
                <a:uFillTx/>
              </a:endParaRPr>
            </a:p>
          </p:txBody>
        </p:sp>
        <p:sp>
          <p:nvSpPr>
            <p:cNvPr id="16" name="15 CuadroTexto"/>
            <p:cNvSpPr txBox="1"/>
            <p:nvPr/>
          </p:nvSpPr>
          <p:spPr>
            <a:xfrm>
              <a:off x="4237456" y="3157099"/>
              <a:ext cx="59182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   Ibarra</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 99-2001</a:t>
              </a:r>
              <a:endParaRPr kumimoji="0" lang="es-MX" sz="1800" b="0" i="0" u="none" strike="noStrike" kern="0" cap="none" spc="0" normalizeH="0" baseline="0" noProof="0" dirty="0">
                <a:ln>
                  <a:noFill/>
                </a:ln>
                <a:solidFill>
                  <a:sysClr val="windowText" lastClr="000000"/>
                </a:solidFill>
                <a:effectLst/>
                <a:uLnTx/>
                <a:uFillTx/>
              </a:endParaRPr>
            </a:p>
          </p:txBody>
        </p:sp>
        <p:sp>
          <p:nvSpPr>
            <p:cNvPr id="17" name="16 CuadroTexto"/>
            <p:cNvSpPr txBox="1"/>
            <p:nvPr/>
          </p:nvSpPr>
          <p:spPr>
            <a:xfrm>
              <a:off x="3957307" y="2955776"/>
              <a:ext cx="1080120" cy="246221"/>
            </a:xfrm>
            <a:prstGeom prst="rect">
              <a:avLst/>
            </a:prstGeom>
            <a:solidFill>
              <a:srgbClr val="EEECE1">
                <a:lumMod val="75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000" b="1" i="0" u="none" strike="noStrike" kern="0" cap="none" spc="0" normalizeH="0" baseline="0" noProof="0" dirty="0" smtClean="0">
                  <a:ln>
                    <a:noFill/>
                  </a:ln>
                  <a:solidFill>
                    <a:prstClr val="black"/>
                  </a:solidFill>
                  <a:effectLst/>
                  <a:uLnTx/>
                  <a:uFillTx/>
                  <a:ea typeface="Times New Roman"/>
                  <a:cs typeface="Times New Roman"/>
                </a:rPr>
                <a:t>      De </a:t>
              </a:r>
              <a:r>
                <a:rPr kumimoji="0" lang="es-ES" sz="1000" b="1" i="0" u="none" strike="noStrike" kern="0" cap="none" spc="0" normalizeH="0" baseline="0" noProof="0" dirty="0">
                  <a:ln>
                    <a:noFill/>
                  </a:ln>
                  <a:solidFill>
                    <a:prstClr val="black"/>
                  </a:solidFill>
                  <a:effectLst/>
                  <a:uLnTx/>
                  <a:uFillTx/>
                  <a:ea typeface="Times New Roman"/>
                  <a:cs typeface="Times New Roman"/>
                </a:rPr>
                <a:t>La </a:t>
              </a:r>
              <a:r>
                <a:rPr kumimoji="0" lang="es-ES" sz="1000" b="1" i="0" u="none" strike="noStrike" kern="0" cap="none" spc="0" normalizeH="0" baseline="0" noProof="0" dirty="0" err="1">
                  <a:ln>
                    <a:noFill/>
                  </a:ln>
                  <a:solidFill>
                    <a:prstClr val="black"/>
                  </a:solidFill>
                  <a:effectLst/>
                  <a:uLnTx/>
                  <a:uFillTx/>
                  <a:ea typeface="Times New Roman"/>
                  <a:cs typeface="Times New Roman"/>
                </a:rPr>
                <a:t>Rua</a:t>
              </a:r>
              <a:endParaRPr kumimoji="0" lang="es-MX" sz="1000" b="1" i="0" u="none" strike="noStrike" kern="0" cap="none" spc="0" normalizeH="0" baseline="0" noProof="0" dirty="0">
                <a:ln>
                  <a:noFill/>
                </a:ln>
                <a:solidFill>
                  <a:sysClr val="windowText" lastClr="000000"/>
                </a:solidFill>
                <a:effectLst/>
                <a:uLnTx/>
                <a:uFillTx/>
              </a:endParaRPr>
            </a:p>
          </p:txBody>
        </p:sp>
        <p:sp>
          <p:nvSpPr>
            <p:cNvPr id="18" name="17 CuadroTexto"/>
            <p:cNvSpPr txBox="1"/>
            <p:nvPr/>
          </p:nvSpPr>
          <p:spPr>
            <a:xfrm>
              <a:off x="5037427" y="3155208"/>
              <a:ext cx="68159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a:ln>
                    <a:noFill/>
                  </a:ln>
                  <a:solidFill>
                    <a:prstClr val="black"/>
                  </a:solidFill>
                  <a:effectLst/>
                  <a:uLnTx/>
                  <a:uFillTx/>
                  <a:ea typeface="Times New Roman"/>
                  <a:cs typeface="Times New Roman"/>
                </a:rPr>
                <a:t>Ibarra </a:t>
              </a:r>
              <a:endParaRPr kumimoji="0" lang="es-ES" sz="900" b="0" i="0" u="none" strike="noStrike" kern="0" cap="none" spc="0" normalizeH="0" baseline="0" noProof="0" dirty="0" smtClean="0">
                <a:ln>
                  <a:noFill/>
                </a:ln>
                <a:solidFill>
                  <a:prstClr val="black"/>
                </a:solidFill>
                <a:effectLst/>
                <a:uLnTx/>
                <a:uFillTx/>
                <a:ea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2001-2003</a:t>
              </a:r>
              <a:endParaRPr kumimoji="0" lang="es-MX" sz="1800" b="0" i="0" u="none" strike="noStrike" kern="0" cap="none" spc="0" normalizeH="0" baseline="0" noProof="0" dirty="0">
                <a:ln>
                  <a:noFill/>
                </a:ln>
                <a:solidFill>
                  <a:sysClr val="windowText" lastClr="000000"/>
                </a:solidFill>
                <a:effectLst/>
                <a:uLnTx/>
                <a:uFillTx/>
              </a:endParaRPr>
            </a:p>
          </p:txBody>
        </p:sp>
        <p:cxnSp>
          <p:nvCxnSpPr>
            <p:cNvPr id="19" name="18 Conector recto"/>
            <p:cNvCxnSpPr/>
            <p:nvPr/>
          </p:nvCxnSpPr>
          <p:spPr>
            <a:xfrm>
              <a:off x="6261563" y="3184431"/>
              <a:ext cx="0" cy="2448272"/>
            </a:xfrm>
            <a:prstGeom prst="line">
              <a:avLst/>
            </a:prstGeom>
            <a:noFill/>
            <a:ln w="28575" cap="flat" cmpd="sng" algn="ctr">
              <a:solidFill>
                <a:srgbClr val="4F81BD">
                  <a:shade val="95000"/>
                  <a:satMod val="105000"/>
                </a:srgbClr>
              </a:solidFill>
              <a:prstDash val="sysDash"/>
            </a:ln>
            <a:effectLst/>
          </p:spPr>
        </p:cxnSp>
        <p:sp>
          <p:nvSpPr>
            <p:cNvPr id="20" name="19 CuadroTexto"/>
            <p:cNvSpPr txBox="1"/>
            <p:nvPr/>
          </p:nvSpPr>
          <p:spPr>
            <a:xfrm>
              <a:off x="5603814" y="3157099"/>
              <a:ext cx="68159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    Ibarra </a:t>
              </a:r>
              <a:endParaRPr kumimoji="0" lang="es-ES" sz="900" b="0" i="0" u="none" strike="noStrike" kern="0" cap="none" spc="0" normalizeH="0" baseline="0" noProof="0" dirty="0">
                <a:ln>
                  <a:noFill/>
                </a:ln>
                <a:solidFill>
                  <a:prstClr val="black"/>
                </a:solidFill>
                <a:effectLst/>
                <a:uLnTx/>
                <a:uFillTx/>
                <a:ea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0" u="none" strike="noStrike" kern="0" cap="none" spc="0" normalizeH="0" baseline="0" noProof="0" dirty="0" smtClean="0">
                  <a:ln>
                    <a:noFill/>
                  </a:ln>
                  <a:solidFill>
                    <a:prstClr val="black"/>
                  </a:solidFill>
                  <a:effectLst/>
                  <a:uLnTx/>
                  <a:uFillTx/>
                  <a:ea typeface="Times New Roman"/>
                  <a:cs typeface="Times New Roman"/>
                </a:rPr>
                <a:t>2003-2005</a:t>
              </a:r>
              <a:endParaRPr kumimoji="0" lang="es-MX" sz="1800" b="0" i="0" u="none" strike="noStrike" kern="0" cap="none" spc="0" normalizeH="0" baseline="0" noProof="0" dirty="0">
                <a:ln>
                  <a:noFill/>
                </a:ln>
                <a:solidFill>
                  <a:prstClr val="black"/>
                </a:solidFill>
                <a:effectLst/>
                <a:uLnTx/>
                <a:uFillTx/>
              </a:endParaRPr>
            </a:p>
          </p:txBody>
        </p:sp>
        <p:sp>
          <p:nvSpPr>
            <p:cNvPr id="21" name="20 CuadroTexto"/>
            <p:cNvSpPr txBox="1"/>
            <p:nvPr/>
          </p:nvSpPr>
          <p:spPr>
            <a:xfrm>
              <a:off x="5685498" y="2955776"/>
              <a:ext cx="1618223" cy="246221"/>
            </a:xfrm>
            <a:prstGeom prst="rect">
              <a:avLst/>
            </a:prstGeom>
            <a:solidFill>
              <a:sysClr val="window" lastClr="FFFFFF">
                <a:lumMod val="75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000" b="1" i="0" u="none" strike="noStrike" kern="0" cap="none" spc="0" normalizeH="0" baseline="0" noProof="0" dirty="0" smtClean="0">
                  <a:ln>
                    <a:noFill/>
                  </a:ln>
                  <a:solidFill>
                    <a:prstClr val="black"/>
                  </a:solidFill>
                  <a:effectLst/>
                  <a:uLnTx/>
                  <a:uFillTx/>
                  <a:ea typeface="Times New Roman"/>
                  <a:cs typeface="Times New Roman"/>
                </a:rPr>
                <a:t>               Kirchner</a:t>
              </a:r>
              <a:endParaRPr kumimoji="0" lang="es-MX" sz="1800" b="0" i="0" u="none" strike="noStrike" kern="0" cap="none" spc="0" normalizeH="0" baseline="0" noProof="0" dirty="0">
                <a:ln>
                  <a:noFill/>
                </a:ln>
                <a:solidFill>
                  <a:sysClr val="windowText" lastClr="000000"/>
                </a:solidFill>
                <a:effectLst/>
                <a:uLnTx/>
                <a:uFillTx/>
              </a:endParaRPr>
            </a:p>
          </p:txBody>
        </p:sp>
        <p:sp>
          <p:nvSpPr>
            <p:cNvPr id="22" name="21 CuadroTexto"/>
            <p:cNvSpPr txBox="1"/>
            <p:nvPr/>
          </p:nvSpPr>
          <p:spPr>
            <a:xfrm>
              <a:off x="7303721" y="2955776"/>
              <a:ext cx="1375698" cy="246221"/>
            </a:xfrm>
            <a:prstGeom prst="rect">
              <a:avLst/>
            </a:prstGeom>
            <a:solidFill>
              <a:srgbClr val="C0504D">
                <a:lumMod val="40000"/>
                <a:lumOff val="60000"/>
              </a:srgbClr>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1000" b="1" i="0" u="none" strike="noStrike" kern="0" cap="none" spc="0" normalizeH="0" baseline="0" noProof="0" dirty="0" smtClean="0">
                  <a:ln>
                    <a:noFill/>
                  </a:ln>
                  <a:solidFill>
                    <a:prstClr val="black"/>
                  </a:solidFill>
                  <a:effectLst/>
                  <a:uLnTx/>
                  <a:uFillTx/>
                  <a:ea typeface="Times New Roman"/>
                  <a:cs typeface="Times New Roman"/>
                </a:rPr>
                <a:t>Fernández </a:t>
              </a:r>
              <a:r>
                <a:rPr kumimoji="0" lang="es-AR" sz="1000" b="1" i="0" u="none" strike="noStrike" kern="0" cap="none" spc="0" normalizeH="0" baseline="0" noProof="0" dirty="0">
                  <a:ln>
                    <a:noFill/>
                  </a:ln>
                  <a:solidFill>
                    <a:prstClr val="black"/>
                  </a:solidFill>
                  <a:effectLst/>
                  <a:uLnTx/>
                  <a:uFillTx/>
                  <a:ea typeface="Times New Roman"/>
                  <a:cs typeface="Times New Roman"/>
                </a:rPr>
                <a:t>de Kirchner</a:t>
              </a:r>
              <a:endParaRPr kumimoji="0" lang="es-MX" sz="1800" b="0" i="0" u="none" strike="noStrike" kern="0" cap="none" spc="0" normalizeH="0" baseline="0" noProof="0" dirty="0">
                <a:ln>
                  <a:noFill/>
                </a:ln>
                <a:solidFill>
                  <a:sysClr val="windowText" lastClr="000000"/>
                </a:solidFill>
                <a:effectLst/>
                <a:uLnTx/>
                <a:uFillTx/>
              </a:endParaRPr>
            </a:p>
          </p:txBody>
        </p:sp>
        <p:sp>
          <p:nvSpPr>
            <p:cNvPr id="23" name="22 CuadroTexto"/>
            <p:cNvSpPr txBox="1"/>
            <p:nvPr/>
          </p:nvSpPr>
          <p:spPr>
            <a:xfrm>
              <a:off x="7503852" y="3155208"/>
              <a:ext cx="68480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tab pos="457200" algn="l"/>
                </a:tabLst>
                <a:defRPr/>
              </a:pPr>
              <a:r>
                <a:rPr kumimoji="0" lang="es-AR" sz="900" b="0" i="0" u="none" strike="noStrike" kern="0" cap="none" spc="0" normalizeH="0" baseline="0" noProof="0" dirty="0" err="1" smtClean="0">
                  <a:ln>
                    <a:noFill/>
                  </a:ln>
                  <a:solidFill>
                    <a:prstClr val="black"/>
                  </a:solidFill>
                  <a:effectLst/>
                  <a:uLnTx/>
                  <a:uFillTx/>
                  <a:ea typeface="Times New Roman"/>
                  <a:cs typeface="Times New Roman"/>
                </a:rPr>
                <a:t>Macri</a:t>
              </a:r>
              <a:endParaRPr kumimoji="0" lang="es-AR" sz="900" b="0" i="0" u="none" strike="noStrike" kern="0" cap="none" spc="0" normalizeH="0" baseline="0" noProof="0" dirty="0" smtClean="0">
                <a:ln>
                  <a:noFill/>
                </a:ln>
                <a:solidFill>
                  <a:prstClr val="black"/>
                </a:solidFill>
                <a:effectLst/>
                <a:uLnTx/>
                <a:uFillTx/>
                <a:ea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tab pos="457200" algn="l"/>
                </a:tabLst>
                <a:defRPr/>
              </a:pPr>
              <a:r>
                <a:rPr kumimoji="0" lang="es-AR" sz="900" b="0" i="0" u="none" strike="noStrike" kern="0" cap="none" spc="0" normalizeH="0" baseline="0" noProof="0" dirty="0" smtClean="0">
                  <a:ln>
                    <a:noFill/>
                  </a:ln>
                  <a:solidFill>
                    <a:prstClr val="black"/>
                  </a:solidFill>
                  <a:effectLst/>
                  <a:uLnTx/>
                  <a:uFillTx/>
                  <a:latin typeface="Times New Roman"/>
                  <a:ea typeface="Times New Roman"/>
                  <a:cs typeface="Times New Roman"/>
                </a:rPr>
                <a:t>2008-2011</a:t>
              </a:r>
              <a:endParaRPr kumimoji="0" lang="es-MX" sz="1800" b="0" i="0" u="none" strike="noStrike" kern="0" cap="none" spc="0" normalizeH="0" baseline="0" noProof="0" dirty="0">
                <a:ln>
                  <a:noFill/>
                </a:ln>
                <a:solidFill>
                  <a:sysClr val="windowText" lastClr="000000"/>
                </a:solidFill>
                <a:effectLst/>
                <a:uLnTx/>
                <a:uFillTx/>
              </a:endParaRPr>
            </a:p>
          </p:txBody>
        </p:sp>
        <p:sp>
          <p:nvSpPr>
            <p:cNvPr id="24" name="23 CuadroTexto"/>
            <p:cNvSpPr txBox="1"/>
            <p:nvPr/>
          </p:nvSpPr>
          <p:spPr>
            <a:xfrm>
              <a:off x="6405704" y="3153317"/>
              <a:ext cx="68159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AR" sz="900" b="0" i="0" u="none" strike="noStrike" kern="0" cap="none" spc="0" normalizeH="0" baseline="0" noProof="0" dirty="0" err="1" smtClean="0">
                  <a:ln>
                    <a:noFill/>
                  </a:ln>
                  <a:solidFill>
                    <a:prstClr val="black"/>
                  </a:solidFill>
                  <a:effectLst/>
                  <a:uLnTx/>
                  <a:uFillTx/>
                  <a:ea typeface="Times New Roman"/>
                  <a:cs typeface="Times New Roman"/>
                </a:rPr>
                <a:t>Telerman</a:t>
              </a:r>
              <a:endParaRPr kumimoji="0" lang="es-AR" sz="900" b="0" i="0" u="none" strike="noStrike" kern="0" cap="none" spc="0" normalizeH="0" baseline="0" noProof="0" dirty="0" smtClean="0">
                <a:ln>
                  <a:noFill/>
                </a:ln>
                <a:solidFill>
                  <a:prstClr val="black"/>
                </a:solidFill>
                <a:effectLst/>
                <a:uLnTx/>
                <a:uFillTx/>
                <a:ea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AR" sz="900" b="0" i="0" u="none" strike="noStrike" kern="0" cap="none" spc="0" normalizeH="0" baseline="0" noProof="0" dirty="0" smtClean="0">
                  <a:ln>
                    <a:noFill/>
                  </a:ln>
                  <a:solidFill>
                    <a:prstClr val="black"/>
                  </a:solidFill>
                  <a:effectLst/>
                  <a:uLnTx/>
                  <a:uFillTx/>
                  <a:ea typeface="Times New Roman"/>
                  <a:cs typeface="Times New Roman"/>
                </a:rPr>
                <a:t>2005-2008</a:t>
              </a:r>
              <a:endParaRPr kumimoji="0" lang="es-MX" sz="9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18019410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compu fredy\lincoln\investigacion\recta final\Texto Fredy\Gráficos nuevos\Ingresos por ventas y acumulado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71" y="1133475"/>
            <a:ext cx="9031548" cy="2727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8917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143194"/>
            <a:ext cx="8568952" cy="6740307"/>
          </a:xfrm>
          <a:prstGeom prst="rect">
            <a:avLst/>
          </a:prstGeom>
        </p:spPr>
        <p:txBody>
          <a:bodyPr wrap="square">
            <a:spAutoFit/>
          </a:bodyPr>
          <a:lstStyle/>
          <a:p>
            <a:pPr>
              <a:spcAft>
                <a:spcPts val="0"/>
              </a:spcAft>
            </a:pPr>
            <a:r>
              <a:rPr lang="es-ES_tradnl" dirty="0">
                <a:latin typeface="Cambria"/>
                <a:ea typeface="MS Mincho"/>
                <a:cs typeface="Times New Roman"/>
              </a:rPr>
              <a:t>Parámetros del proyecto realizado </a:t>
            </a:r>
            <a:endParaRPr lang="es-MX" dirty="0">
              <a:latin typeface="Cambria"/>
              <a:ea typeface="MS Mincho"/>
              <a:cs typeface="Times New Roman"/>
            </a:endParaRPr>
          </a:p>
          <a:p>
            <a:pPr>
              <a:spcAft>
                <a:spcPts val="0"/>
              </a:spcAft>
            </a:pPr>
            <a:r>
              <a:rPr lang="es-ES_tradnl" dirty="0">
                <a:latin typeface="Cambria"/>
                <a:ea typeface="MS Mincho"/>
                <a:cs typeface="Times New Roman"/>
              </a:rPr>
              <a:t> </a:t>
            </a:r>
            <a:endParaRPr lang="es-MX" dirty="0">
              <a:latin typeface="Cambria"/>
              <a:ea typeface="MS Mincho"/>
              <a:cs typeface="Times New Roman"/>
            </a:endParaRPr>
          </a:p>
          <a:p>
            <a:pPr marL="285750" lvl="0" indent="-285750">
              <a:spcAft>
                <a:spcPts val="0"/>
              </a:spcAft>
              <a:buFont typeface="Arial" pitchFamily="34" charset="0"/>
              <a:buChar char="•"/>
            </a:pPr>
            <a:r>
              <a:rPr lang="es-ES_tradnl" dirty="0">
                <a:latin typeface="Cambria"/>
                <a:ea typeface="MS Mincho"/>
                <a:cs typeface="Times New Roman"/>
              </a:rPr>
              <a:t>Precio de venta de parcelas fluctuó en el tiempo, entre U$S 93 y U$S 1.000 de incidencia. </a:t>
            </a:r>
            <a:endParaRPr lang="es-ES_tradnl" dirty="0" smtClean="0">
              <a:latin typeface="Cambria"/>
              <a:ea typeface="MS Mincho"/>
              <a:cs typeface="Times New Roman"/>
            </a:endParaRPr>
          </a:p>
          <a:p>
            <a:pPr marL="285750" lvl="0" indent="-285750">
              <a:spcAft>
                <a:spcPts val="0"/>
              </a:spcAft>
              <a:buFont typeface="Arial" pitchFamily="34" charset="0"/>
              <a:buChar char="•"/>
            </a:pPr>
            <a:r>
              <a:rPr lang="es-ES_tradnl" dirty="0" smtClean="0">
                <a:latin typeface="Cambria"/>
                <a:ea typeface="MS Mincho"/>
                <a:cs typeface="Times New Roman"/>
              </a:rPr>
              <a:t>Los </a:t>
            </a:r>
            <a:r>
              <a:rPr lang="es-ES_tradnl" dirty="0">
                <a:latin typeface="Cambria"/>
                <a:ea typeface="MS Mincho"/>
                <a:cs typeface="Times New Roman"/>
              </a:rPr>
              <a:t>mayores valores se registraron en las primeras ventas </a:t>
            </a:r>
            <a:r>
              <a:rPr lang="es-ES_tradnl" dirty="0" smtClean="0">
                <a:latin typeface="Cambria"/>
                <a:ea typeface="MS Mincho"/>
                <a:cs typeface="Times New Roman"/>
              </a:rPr>
              <a:t>1991-92  y </a:t>
            </a:r>
            <a:r>
              <a:rPr lang="es-ES_tradnl" dirty="0">
                <a:latin typeface="Cambria"/>
                <a:ea typeface="MS Mincho"/>
                <a:cs typeface="Times New Roman"/>
              </a:rPr>
              <a:t>en las últimas ventas del Lado Este –con el entorno ya construido– en 2009-10. </a:t>
            </a:r>
            <a:endParaRPr lang="es-ES_tradnl" dirty="0" smtClean="0">
              <a:latin typeface="Cambria"/>
              <a:ea typeface="MS Mincho"/>
              <a:cs typeface="Times New Roman"/>
            </a:endParaRPr>
          </a:p>
          <a:p>
            <a:pPr marL="285750" lvl="0" indent="-285750">
              <a:spcAft>
                <a:spcPts val="0"/>
              </a:spcAft>
              <a:buFont typeface="Arial" pitchFamily="34" charset="0"/>
              <a:buChar char="•"/>
            </a:pPr>
            <a:r>
              <a:rPr lang="es-ES_tradnl" dirty="0">
                <a:solidFill>
                  <a:prstClr val="black"/>
                </a:solidFill>
                <a:latin typeface="Cambria"/>
                <a:ea typeface="MS Mincho"/>
                <a:cs typeface="Times New Roman"/>
              </a:rPr>
              <a:t>Las incidencias más bajas corresponden a las ventas en el sur del Lado Oeste y a las primeras ventas del Lado Este –cuando aún no había edificios, equipamiento e infraestructura construidos– en </a:t>
            </a:r>
            <a:r>
              <a:rPr lang="es-ES_tradnl" dirty="0" smtClean="0">
                <a:solidFill>
                  <a:prstClr val="black"/>
                </a:solidFill>
                <a:latin typeface="Cambria"/>
                <a:ea typeface="MS Mincho"/>
                <a:cs typeface="Times New Roman"/>
              </a:rPr>
              <a:t>1997-99</a:t>
            </a:r>
          </a:p>
          <a:p>
            <a:pPr lvl="0">
              <a:spcAft>
                <a:spcPts val="0"/>
              </a:spcAft>
            </a:pPr>
            <a:endParaRPr lang="es-ES_tradnl" dirty="0" smtClean="0">
              <a:latin typeface="Cambria"/>
              <a:ea typeface="MS Mincho"/>
              <a:cs typeface="Times New Roman"/>
            </a:endParaRPr>
          </a:p>
          <a:p>
            <a:pPr marL="285750" lvl="0" indent="-285750">
              <a:spcAft>
                <a:spcPts val="0"/>
              </a:spcAft>
              <a:buFont typeface="Arial" pitchFamily="34" charset="0"/>
              <a:buChar char="•"/>
            </a:pPr>
            <a:r>
              <a:rPr lang="es-ES_tradnl" dirty="0" smtClean="0">
                <a:latin typeface="Cambria"/>
                <a:ea typeface="MS Mincho"/>
                <a:cs typeface="Times New Roman"/>
              </a:rPr>
              <a:t>La </a:t>
            </a:r>
            <a:r>
              <a:rPr lang="es-ES_tradnl" dirty="0">
                <a:latin typeface="Cambria"/>
                <a:ea typeface="MS Mincho"/>
                <a:cs typeface="Times New Roman"/>
              </a:rPr>
              <a:t>constructibilidad vendida fue de 1.539.722m</a:t>
            </a:r>
            <a:r>
              <a:rPr lang="es-ES_tradnl" baseline="30000" dirty="0">
                <a:latin typeface="Cambria"/>
                <a:ea typeface="MS Mincho"/>
                <a:cs typeface="Times New Roman"/>
              </a:rPr>
              <a:t>2</a:t>
            </a:r>
            <a:r>
              <a:rPr lang="es-ES_tradnl" dirty="0">
                <a:latin typeface="Cambria"/>
                <a:ea typeface="MS Mincho"/>
                <a:cs typeface="Times New Roman"/>
              </a:rPr>
              <a:t>; </a:t>
            </a:r>
            <a:r>
              <a:rPr lang="es-ES_tradnl" dirty="0" smtClean="0">
                <a:latin typeface="Cambria"/>
                <a:ea typeface="MS Mincho"/>
                <a:cs typeface="Times New Roman"/>
              </a:rPr>
              <a:t>el 37% en </a:t>
            </a:r>
            <a:r>
              <a:rPr lang="es-ES_tradnl" dirty="0">
                <a:latin typeface="Cambria"/>
                <a:ea typeface="MS Mincho"/>
                <a:cs typeface="Times New Roman"/>
              </a:rPr>
              <a:t>las operaciones cerradas en el período 1991-93 </a:t>
            </a:r>
            <a:r>
              <a:rPr lang="es-ES_tradnl" dirty="0" smtClean="0">
                <a:latin typeface="Cambria"/>
                <a:ea typeface="MS Mincho"/>
                <a:cs typeface="Times New Roman"/>
              </a:rPr>
              <a:t>y EL 57% en </a:t>
            </a:r>
            <a:r>
              <a:rPr lang="es-ES_tradnl" dirty="0">
                <a:latin typeface="Cambria"/>
                <a:ea typeface="MS Mincho"/>
                <a:cs typeface="Times New Roman"/>
              </a:rPr>
              <a:t>1997-99 </a:t>
            </a:r>
            <a:r>
              <a:rPr lang="es-ES_tradnl" dirty="0" smtClean="0">
                <a:latin typeface="Cambria"/>
                <a:ea typeface="MS Mincho"/>
                <a:cs typeface="Times New Roman"/>
              </a:rPr>
              <a:t>.</a:t>
            </a:r>
            <a:endParaRPr lang="es-MX" dirty="0">
              <a:latin typeface="Cambria"/>
              <a:ea typeface="MS Mincho"/>
              <a:cs typeface="Times New Roman"/>
            </a:endParaRPr>
          </a:p>
          <a:p>
            <a:pPr marL="285750" lvl="0" indent="-285750">
              <a:spcAft>
                <a:spcPts val="0"/>
              </a:spcAft>
              <a:buFont typeface="Arial" pitchFamily="34" charset="0"/>
              <a:buChar char="•"/>
            </a:pPr>
            <a:r>
              <a:rPr lang="es-ES_tradnl" dirty="0">
                <a:latin typeface="Cambria"/>
                <a:ea typeface="MS Mincho"/>
                <a:cs typeface="Times New Roman"/>
              </a:rPr>
              <a:t>El gasto en obras de infraestructura y equipamiento fue de U$S 113.450.838; </a:t>
            </a:r>
            <a:r>
              <a:rPr lang="es-ES_tradnl" dirty="0" smtClean="0">
                <a:latin typeface="Cambria"/>
                <a:ea typeface="MS Mincho"/>
                <a:cs typeface="Times New Roman"/>
              </a:rPr>
              <a:t>se </a:t>
            </a:r>
            <a:r>
              <a:rPr lang="es-ES_tradnl" dirty="0">
                <a:latin typeface="Cambria"/>
                <a:ea typeface="MS Mincho"/>
                <a:cs typeface="Times New Roman"/>
              </a:rPr>
              <a:t>concentró en las obras realizadas en 1991 (U$S 17.000.000) y en el período 1998 – 2003 (U$S 84.366.143</a:t>
            </a:r>
            <a:r>
              <a:rPr lang="es-ES_tradnl" dirty="0" smtClean="0">
                <a:latin typeface="Cambria"/>
                <a:ea typeface="MS Mincho"/>
                <a:cs typeface="Times New Roman"/>
              </a:rPr>
              <a:t>).</a:t>
            </a:r>
          </a:p>
          <a:p>
            <a:pPr lvl="0">
              <a:spcAft>
                <a:spcPts val="0"/>
              </a:spcAft>
            </a:pPr>
            <a:endParaRPr lang="es-MX" dirty="0">
              <a:latin typeface="Cambria"/>
              <a:ea typeface="MS Mincho"/>
              <a:cs typeface="Times New Roman"/>
            </a:endParaRPr>
          </a:p>
          <a:p>
            <a:pPr marL="285750" indent="-285750" algn="just">
              <a:buFont typeface="Arial" pitchFamily="34" charset="0"/>
              <a:buChar char="•"/>
            </a:pPr>
            <a:r>
              <a:rPr lang="es-ES_tradnl" dirty="0">
                <a:latin typeface="Cambria"/>
                <a:ea typeface="MS Mincho"/>
                <a:cs typeface="Times New Roman"/>
              </a:rPr>
              <a:t>Respecto a la inversión inicial, el Estado Nacional aportó U$S 61 millones correspondientes al valor de tasación de la tierra y los edificios existentes </a:t>
            </a:r>
            <a:r>
              <a:rPr lang="es-ES_tradnl" dirty="0" smtClean="0">
                <a:latin typeface="Cambria"/>
                <a:ea typeface="MS Mincho"/>
                <a:cs typeface="Times New Roman"/>
              </a:rPr>
              <a:t>y </a:t>
            </a:r>
            <a:r>
              <a:rPr lang="es-ES_tradnl" dirty="0">
                <a:latin typeface="Cambria"/>
                <a:ea typeface="MS Mincho"/>
                <a:cs typeface="Times New Roman"/>
              </a:rPr>
              <a:t>la ciudad de Buenos Aires hizo un aporte similar correspondiente a la valuación del proyecto, la norma y la </a:t>
            </a:r>
            <a:r>
              <a:rPr lang="es-ES_tradnl" dirty="0" smtClean="0">
                <a:latin typeface="Cambria"/>
                <a:ea typeface="MS Mincho"/>
                <a:cs typeface="Times New Roman"/>
              </a:rPr>
              <a:t>mensura. </a:t>
            </a:r>
            <a:r>
              <a:rPr lang="es-ES_tradnl" dirty="0" smtClean="0">
                <a:solidFill>
                  <a:srgbClr val="C00000"/>
                </a:solidFill>
                <a:latin typeface="Cambria"/>
                <a:ea typeface="MS Mincho"/>
                <a:cs typeface="Times New Roman"/>
              </a:rPr>
              <a:t>Se </a:t>
            </a:r>
            <a:r>
              <a:rPr lang="es-ES_tradnl" dirty="0">
                <a:solidFill>
                  <a:srgbClr val="C00000"/>
                </a:solidFill>
                <a:latin typeface="Cambria"/>
                <a:ea typeface="MS Mincho"/>
                <a:cs typeface="Times New Roman"/>
              </a:rPr>
              <a:t>considera que esos desembolsos son a cambio de la mitad del capital accionario de la empresa desarrolladora, lo que les permitió controlar el resultado del proyecto, obtener ganancias indirectas durante el desarrollo del mismo y les reportará dividendos al liquidar la sociedad</a:t>
            </a:r>
            <a:r>
              <a:rPr lang="es-ES_tradnl" dirty="0">
                <a:solidFill>
                  <a:srgbClr val="FF0000"/>
                </a:solidFill>
                <a:latin typeface="Cambria"/>
                <a:ea typeface="MS Mincho"/>
                <a:cs typeface="Times New Roman"/>
              </a:rPr>
              <a:t>.</a:t>
            </a:r>
            <a:endParaRPr lang="es-MX" dirty="0">
              <a:latin typeface="Cambria"/>
              <a:ea typeface="MS Mincho"/>
              <a:cs typeface="Times New Roman"/>
            </a:endParaRPr>
          </a:p>
          <a:p>
            <a:pPr>
              <a:spcAft>
                <a:spcPts val="0"/>
              </a:spcAft>
            </a:pPr>
            <a:r>
              <a:rPr lang="es-ES_tradnl" dirty="0">
                <a:latin typeface="Cambria"/>
                <a:ea typeface="MS Mincho"/>
                <a:cs typeface="Times New Roman"/>
              </a:rPr>
              <a:t> </a:t>
            </a:r>
            <a:endParaRPr lang="es-MX" dirty="0">
              <a:effectLst/>
              <a:latin typeface="Cambria"/>
              <a:ea typeface="MS Mincho"/>
              <a:cs typeface="Times New Roman"/>
            </a:endParaRPr>
          </a:p>
        </p:txBody>
      </p:sp>
    </p:spTree>
    <p:extLst>
      <p:ext uri="{BB962C8B-B14F-4D97-AF65-F5344CB8AC3E}">
        <p14:creationId xmlns:p14="http://schemas.microsoft.com/office/powerpoint/2010/main" val="29244003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172000682"/>
              </p:ext>
            </p:extLst>
          </p:nvPr>
        </p:nvGraphicFramePr>
        <p:xfrm>
          <a:off x="395536" y="548680"/>
          <a:ext cx="8424936" cy="5904659"/>
        </p:xfrm>
        <a:graphic>
          <a:graphicData uri="http://schemas.openxmlformats.org/drawingml/2006/table">
            <a:tbl>
              <a:tblPr firstRow="1" firstCol="1" bandRow="1"/>
              <a:tblGrid>
                <a:gridCol w="2910054"/>
                <a:gridCol w="1390755"/>
                <a:gridCol w="1444913"/>
                <a:gridCol w="695872"/>
                <a:gridCol w="903222"/>
                <a:gridCol w="1080120"/>
              </a:tblGrid>
              <a:tr h="538829">
                <a:tc>
                  <a:txBody>
                    <a:bodyPr/>
                    <a:lstStyle/>
                    <a:p>
                      <a:pPr>
                        <a:spcAft>
                          <a:spcPts val="0"/>
                        </a:spcAft>
                      </a:pPr>
                      <a:r>
                        <a:rPr lang="es-MX" sz="1600" dirty="0">
                          <a:solidFill>
                            <a:srgbClr val="FF0000"/>
                          </a:solidFill>
                          <a:effectLst/>
                          <a:latin typeface="Calibri"/>
                          <a:ea typeface="Calibri"/>
                          <a:cs typeface="Times New Roman"/>
                        </a:rPr>
                        <a:t>ingresos</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ingresos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egresos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MX" sz="1600" dirty="0">
                          <a:effectLst/>
                          <a:latin typeface="Calibri"/>
                          <a:ea typeface="Calibri"/>
                          <a:cs typeface="Times New Roman"/>
                        </a:rPr>
                        <a:t> </a:t>
                      </a:r>
                      <a:r>
                        <a:rPr lang="es-MX" sz="1600" dirty="0" smtClean="0">
                          <a:effectLst/>
                          <a:latin typeface="Calibri"/>
                          <a:ea typeface="Calibri"/>
                          <a:cs typeface="Times New Roman"/>
                        </a:rPr>
                        <a:t>%</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smtClean="0">
                          <a:ln>
                            <a:noFill/>
                          </a:ln>
                          <a:solidFill>
                            <a:prstClr val="black"/>
                          </a:solidFill>
                          <a:effectLst/>
                          <a:uLnTx/>
                          <a:uFillTx/>
                          <a:latin typeface="+mn-lt"/>
                          <a:ea typeface="Calibri"/>
                          <a:cs typeface="Times New Roman"/>
                        </a:rPr>
                        <a:t>Saldo 2010*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45">
                <a:tc>
                  <a:txBody>
                    <a:bodyPr/>
                    <a:lstStyle/>
                    <a:p>
                      <a:pPr>
                        <a:spcAft>
                          <a:spcPts val="0"/>
                        </a:spcAft>
                      </a:pPr>
                      <a:r>
                        <a:rPr lang="es-MX" sz="1600">
                          <a:effectLst/>
                          <a:latin typeface="Calibri"/>
                          <a:ea typeface="Calibri"/>
                          <a:cs typeface="Times New Roman"/>
                        </a:rPr>
                        <a:t>Venta de tierra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600">
                          <a:effectLst/>
                          <a:latin typeface="Calibri"/>
                          <a:ea typeface="Calibri"/>
                          <a:cs typeface="Times New Roman"/>
                        </a:rPr>
                        <a:t>257.707.300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45">
                <a:tc>
                  <a:txBody>
                    <a:bodyPr/>
                    <a:lstStyle/>
                    <a:p>
                      <a:pPr>
                        <a:spcAft>
                          <a:spcPts val="0"/>
                        </a:spcAft>
                      </a:pPr>
                      <a:r>
                        <a:rPr lang="es-MX" sz="1600">
                          <a:effectLst/>
                          <a:latin typeface="Calibri"/>
                          <a:ea typeface="Calibri"/>
                          <a:cs typeface="Times New Roman"/>
                        </a:rPr>
                        <a:t>Usufructos y concesiones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600">
                          <a:effectLst/>
                          <a:latin typeface="Calibri"/>
                          <a:ea typeface="Calibri"/>
                          <a:cs typeface="Times New Roman"/>
                        </a:rPr>
                        <a:t>22.489.174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45">
                <a:tc>
                  <a:txBody>
                    <a:bodyPr/>
                    <a:lstStyle/>
                    <a:p>
                      <a:pPr>
                        <a:spcAft>
                          <a:spcPts val="0"/>
                        </a:spcAft>
                      </a:pPr>
                      <a:r>
                        <a:rPr lang="es-MX" sz="1600">
                          <a:effectLst/>
                          <a:latin typeface="Calibri"/>
                          <a:ea typeface="Calibri"/>
                          <a:cs typeface="Times New Roman"/>
                        </a:rPr>
                        <a:t>Total ingresos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600" b="1">
                          <a:solidFill>
                            <a:srgbClr val="FF0000"/>
                          </a:solidFill>
                          <a:effectLst/>
                          <a:latin typeface="Calibri"/>
                          <a:ea typeface="Calibri"/>
                          <a:cs typeface="Times New Roman"/>
                        </a:rPr>
                        <a:t>280.196.674</a:t>
                      </a:r>
                      <a:endParaRPr lang="es-MX"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45">
                <a:tc>
                  <a:txBody>
                    <a:bodyPr/>
                    <a:lstStyle/>
                    <a:p>
                      <a:pPr>
                        <a:spcAft>
                          <a:spcPts val="0"/>
                        </a:spcAft>
                      </a:pPr>
                      <a:r>
                        <a:rPr lang="es-MX"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45">
                <a:tc>
                  <a:txBody>
                    <a:bodyPr/>
                    <a:lstStyle/>
                    <a:p>
                      <a:pPr>
                        <a:spcAft>
                          <a:spcPts val="0"/>
                        </a:spcAft>
                      </a:pPr>
                      <a:r>
                        <a:rPr lang="es-MX" sz="1600">
                          <a:solidFill>
                            <a:srgbClr val="FF0000"/>
                          </a:solidFill>
                          <a:effectLst/>
                          <a:latin typeface="Calibri"/>
                          <a:ea typeface="Calibri"/>
                          <a:cs typeface="Times New Roman"/>
                        </a:rPr>
                        <a:t>egresos</a:t>
                      </a:r>
                      <a:endParaRPr lang="es-MX"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45">
                <a:tc>
                  <a:txBody>
                    <a:bodyPr/>
                    <a:lstStyle/>
                    <a:p>
                      <a:pPr algn="r">
                        <a:spcAft>
                          <a:spcPts val="0"/>
                        </a:spcAft>
                      </a:pPr>
                      <a:r>
                        <a:rPr lang="es-MX" sz="1600" dirty="0">
                          <a:effectLst/>
                          <a:latin typeface="Calibri"/>
                          <a:ea typeface="Calibri"/>
                          <a:cs typeface="Times New Roman"/>
                        </a:rPr>
                        <a:t>Obras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600" b="1">
                          <a:effectLst/>
                          <a:latin typeface="Calibri"/>
                          <a:ea typeface="Calibri"/>
                          <a:cs typeface="Times New Roman"/>
                        </a:rPr>
                        <a:t>113.450.838</a:t>
                      </a:r>
                      <a:endParaRPr lang="es-MX" sz="16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MX" sz="1600" dirty="0">
                          <a:effectLst/>
                          <a:latin typeface="Calibri"/>
                          <a:ea typeface="Calibri"/>
                          <a:cs typeface="Times New Roman"/>
                        </a:rPr>
                        <a:t>46.30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a:solidFill>
                            <a:srgbClr val="000000"/>
                          </a:solidFill>
                          <a:effectLst/>
                          <a:latin typeface="Calibri"/>
                          <a:ea typeface="Calibri"/>
                          <a:cs typeface="Calibri"/>
                        </a:rPr>
                        <a:t>Hon. Directorio y Com. Fisc.</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 12,003,644</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solidFill>
                            <a:srgbClr val="000000"/>
                          </a:solidFill>
                          <a:effectLst/>
                          <a:latin typeface="Calibri"/>
                          <a:ea typeface="Calibri"/>
                          <a:cs typeface="Calibri"/>
                        </a:rPr>
                        <a:t>4.90</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spcAft>
                          <a:spcPts val="0"/>
                        </a:spcAft>
                      </a:pPr>
                      <a:r>
                        <a:rPr lang="es-MX" sz="1600" dirty="0">
                          <a:effectLst/>
                          <a:latin typeface="Calibri"/>
                          <a:ea typeface="Calibri"/>
                          <a:cs typeface="Times New Roman"/>
                        </a:rPr>
                        <a:t> </a:t>
                      </a:r>
                    </a:p>
                    <a:p>
                      <a:pPr>
                        <a:spcAft>
                          <a:spcPts val="0"/>
                        </a:spcAft>
                      </a:pPr>
                      <a:r>
                        <a:rPr lang="es-MX" sz="1600" dirty="0">
                          <a:effectLst/>
                          <a:latin typeface="Calibri"/>
                          <a:ea typeface="Calibri"/>
                          <a:cs typeface="Times New Roman"/>
                        </a:rPr>
                        <a:t> </a:t>
                      </a:r>
                    </a:p>
                    <a:p>
                      <a:pPr>
                        <a:spcAft>
                          <a:spcPts val="0"/>
                        </a:spcAft>
                      </a:pPr>
                      <a:r>
                        <a:rPr lang="es-MX" sz="1600" dirty="0">
                          <a:effectLst/>
                          <a:latin typeface="Calibri"/>
                          <a:ea typeface="Calibri"/>
                          <a:cs typeface="Times New Roman"/>
                        </a:rPr>
                        <a:t> </a:t>
                      </a:r>
                    </a:p>
                    <a:p>
                      <a:pPr>
                        <a:spcAft>
                          <a:spcPts val="0"/>
                        </a:spcAft>
                      </a:pPr>
                      <a:r>
                        <a:rPr lang="es-MX" sz="1600" dirty="0">
                          <a:effectLst/>
                          <a:latin typeface="Calibri"/>
                          <a:ea typeface="Calibri"/>
                          <a:cs typeface="Times New Roman"/>
                        </a:rPr>
                        <a:t> </a:t>
                      </a:r>
                    </a:p>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a:solidFill>
                            <a:srgbClr val="000000"/>
                          </a:solidFill>
                          <a:effectLst/>
                          <a:latin typeface="Calibri"/>
                          <a:ea typeface="Calibri"/>
                          <a:cs typeface="Calibri"/>
                        </a:rPr>
                        <a:t>Sueldos y cargas sociales</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 32,412,690</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13.22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dirty="0">
                          <a:solidFill>
                            <a:srgbClr val="000000"/>
                          </a:solidFill>
                          <a:effectLst/>
                          <a:latin typeface="Calibri"/>
                          <a:ea typeface="Calibri"/>
                          <a:cs typeface="Calibri"/>
                        </a:rPr>
                        <a:t>Honorarios Profesionales</a:t>
                      </a:r>
                      <a:endParaRPr lang="es-MX" sz="16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 14,376,856</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5.86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432">
                <a:tc>
                  <a:txBody>
                    <a:bodyPr/>
                    <a:lstStyle/>
                    <a:p>
                      <a:pPr>
                        <a:lnSpc>
                          <a:spcPct val="115000"/>
                        </a:lnSpc>
                        <a:spcAft>
                          <a:spcPts val="0"/>
                        </a:spcAft>
                      </a:pPr>
                      <a:r>
                        <a:rPr lang="es-MX" sz="1600" dirty="0" smtClean="0">
                          <a:solidFill>
                            <a:srgbClr val="000000"/>
                          </a:solidFill>
                          <a:effectLst/>
                          <a:latin typeface="Calibri"/>
                          <a:ea typeface="Calibri"/>
                          <a:cs typeface="Calibri"/>
                        </a:rPr>
                        <a:t>Indemnizaciones </a:t>
                      </a:r>
                      <a:r>
                        <a:rPr lang="es-MX" sz="1600" dirty="0">
                          <a:solidFill>
                            <a:srgbClr val="000000"/>
                          </a:solidFill>
                          <a:effectLst/>
                          <a:latin typeface="Calibri"/>
                          <a:ea typeface="Calibri"/>
                          <a:cs typeface="Calibri"/>
                        </a:rPr>
                        <a:t>por despidos</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smtClean="0">
                          <a:solidFill>
                            <a:srgbClr val="000000"/>
                          </a:solidFill>
                          <a:effectLst/>
                          <a:latin typeface="Calibri"/>
                          <a:ea typeface="Calibri"/>
                          <a:cs typeface="Calibri"/>
                        </a:rPr>
                        <a:t>302,383</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smtClean="0">
                          <a:effectLst/>
                          <a:latin typeface="Calibri"/>
                          <a:ea typeface="Calibri"/>
                          <a:cs typeface="Times New Roman"/>
                        </a:rPr>
                        <a:t>0.12</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241">
                <a:tc>
                  <a:txBody>
                    <a:bodyPr/>
                    <a:lstStyle/>
                    <a:p>
                      <a:pPr>
                        <a:lnSpc>
                          <a:spcPct val="115000"/>
                        </a:lnSpc>
                        <a:spcAft>
                          <a:spcPts val="0"/>
                        </a:spcAft>
                      </a:pPr>
                      <a:r>
                        <a:rPr lang="es-MX" sz="1600" dirty="0">
                          <a:effectLst/>
                          <a:latin typeface="Calibri"/>
                          <a:ea typeface="Calibri"/>
                          <a:cs typeface="Calibri"/>
                        </a:rPr>
                        <a:t>Gastos al personal</a:t>
                      </a:r>
                      <a:endParaRPr lang="es-MX" sz="16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FF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 326,980</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MX"/>
                    </a:p>
                  </a:txBody>
                  <a:tcPr/>
                </a:tc>
                <a:tc>
                  <a:txBody>
                    <a:bodyPr/>
                    <a:lstStyle/>
                    <a:p>
                      <a:endParaRPr lang="es-MX"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a:solidFill>
                            <a:srgbClr val="000000"/>
                          </a:solidFill>
                          <a:effectLst/>
                          <a:latin typeface="Calibri"/>
                          <a:ea typeface="Calibri"/>
                          <a:cs typeface="Calibri"/>
                        </a:rPr>
                        <a:t>Gastos administración</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22,666,913</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9.24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dirty="0">
                          <a:solidFill>
                            <a:srgbClr val="000000"/>
                          </a:solidFill>
                          <a:effectLst/>
                          <a:latin typeface="Calibri"/>
                          <a:ea typeface="Calibri"/>
                          <a:cs typeface="Calibri"/>
                        </a:rPr>
                        <a:t>Mantenimiento y seguridad</a:t>
                      </a:r>
                      <a:endParaRPr lang="es-MX" sz="16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solidFill>
                            <a:srgbClr val="000000"/>
                          </a:solidFill>
                          <a:effectLst/>
                          <a:latin typeface="Calibri"/>
                          <a:ea typeface="Calibri"/>
                          <a:cs typeface="Calibri"/>
                        </a:rPr>
                        <a:t>39,596,932</a:t>
                      </a:r>
                      <a:endParaRPr lang="es-MX" sz="16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16.15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719">
                <a:tc>
                  <a:txBody>
                    <a:bodyPr/>
                    <a:lstStyle/>
                    <a:p>
                      <a:pPr algn="l">
                        <a:lnSpc>
                          <a:spcPct val="115000"/>
                        </a:lnSpc>
                        <a:spcAft>
                          <a:spcPts val="0"/>
                        </a:spcAft>
                      </a:pPr>
                      <a:r>
                        <a:rPr lang="es-MX" sz="1600" dirty="0">
                          <a:solidFill>
                            <a:srgbClr val="000000"/>
                          </a:solidFill>
                          <a:effectLst/>
                          <a:latin typeface="Calibri"/>
                          <a:ea typeface="Calibri"/>
                          <a:cs typeface="Calibri"/>
                        </a:rPr>
                        <a:t>Impuestos tasas y contribuciones</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MX" sz="1600" dirty="0">
                          <a:solidFill>
                            <a:srgbClr val="000000"/>
                          </a:solidFill>
                          <a:effectLst/>
                          <a:latin typeface="Calibri"/>
                          <a:ea typeface="Calibri"/>
                          <a:cs typeface="Calibri"/>
                        </a:rPr>
                        <a:t> </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solidFill>
                            <a:srgbClr val="000000"/>
                          </a:solidFill>
                          <a:effectLst/>
                          <a:latin typeface="Calibri"/>
                          <a:ea typeface="Calibri"/>
                          <a:cs typeface="Calibri"/>
                        </a:rPr>
                        <a:t> 2,098,363</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s-MX" sz="1600" dirty="0" smtClean="0">
                          <a:effectLst/>
                          <a:latin typeface="Calibri"/>
                          <a:ea typeface="Calibri"/>
                          <a:cs typeface="Times New Roman"/>
                        </a:rPr>
                        <a:t>0.85</a:t>
                      </a: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dirty="0">
                          <a:solidFill>
                            <a:srgbClr val="000000"/>
                          </a:solidFill>
                          <a:effectLst/>
                          <a:latin typeface="Calibri"/>
                          <a:ea typeface="Calibri"/>
                          <a:cs typeface="Calibri"/>
                        </a:rPr>
                        <a:t>Ingresos brutos</a:t>
                      </a:r>
                      <a:endParaRPr lang="es-MX" sz="16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 5,760,057</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lnSpc>
                          <a:spcPct val="115000"/>
                        </a:lnSpc>
                        <a:spcAft>
                          <a:spcPts val="0"/>
                        </a:spcAft>
                      </a:pPr>
                      <a:r>
                        <a:rPr lang="es-MX" sz="1600">
                          <a:solidFill>
                            <a:srgbClr val="000000"/>
                          </a:solidFill>
                          <a:effectLst/>
                          <a:latin typeface="Calibri"/>
                          <a:ea typeface="Calibri"/>
                          <a:cs typeface="Calibri"/>
                        </a:rPr>
                        <a:t>IVA no recuperable</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solidFill>
                            <a:srgbClr val="000000"/>
                          </a:solidFill>
                          <a:effectLst/>
                          <a:latin typeface="Calibri"/>
                          <a:ea typeface="Calibri"/>
                          <a:cs typeface="Calibri"/>
                        </a:rPr>
                        <a:t> </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solidFill>
                            <a:srgbClr val="000000"/>
                          </a:solidFill>
                          <a:effectLst/>
                          <a:latin typeface="Calibri"/>
                          <a:ea typeface="Calibri"/>
                          <a:cs typeface="Calibri"/>
                        </a:rPr>
                        <a:t>12,003,644</a:t>
                      </a:r>
                      <a:endParaRPr lang="es-MX" sz="16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dirty="0">
                          <a:effectLst/>
                          <a:latin typeface="Calibri"/>
                          <a:ea typeface="Calibri"/>
                          <a:cs typeface="Times New Roman"/>
                        </a:rPr>
                        <a:t>4.89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MX"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296">
                <a:tc>
                  <a:txBody>
                    <a:bodyPr/>
                    <a:lstStyle/>
                    <a:p>
                      <a:pPr>
                        <a:spcAft>
                          <a:spcPts val="0"/>
                        </a:spcAft>
                      </a:pPr>
                      <a:r>
                        <a:rPr lang="es-MX" sz="1600">
                          <a:effectLst/>
                          <a:latin typeface="Calibri"/>
                          <a:ea typeface="Calibri"/>
                          <a:cs typeface="Times New Roman"/>
                        </a:rPr>
                        <a:t>Total egresos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b="1" dirty="0">
                          <a:solidFill>
                            <a:srgbClr val="FF0000"/>
                          </a:solidFill>
                          <a:effectLst/>
                          <a:latin typeface="Calibri"/>
                          <a:ea typeface="Calibri"/>
                          <a:cs typeface="Calibri"/>
                        </a:rPr>
                        <a:t>245,226,485</a:t>
                      </a:r>
                      <a:endParaRPr lang="es-MX"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6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s-MX"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s-MX" sz="1600" b="1" i="0" u="none" strike="noStrike" kern="1200" cap="none" spc="0" normalizeH="0" baseline="0" noProof="0" dirty="0" smtClean="0">
                          <a:ln>
                            <a:noFill/>
                          </a:ln>
                          <a:solidFill>
                            <a:srgbClr val="FF0000"/>
                          </a:solidFill>
                          <a:effectLst/>
                          <a:uLnTx/>
                          <a:uFillTx/>
                          <a:latin typeface="+mn-lt"/>
                          <a:ea typeface="Calibri"/>
                          <a:cs typeface="Calibri"/>
                        </a:rPr>
                        <a:t>34,970,190</a:t>
                      </a:r>
                      <a:endParaRPr lang="es-MX"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222289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compu fredy\lincoln\investigacion\recta final\Texto Fredy\Gráficos nuevos\Ingresos y egreso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57283"/>
            <a:ext cx="9144001" cy="2787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1711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compu fredy\lincoln\investigacion\recta final\Texto Fredy\Gráficos nuevos\Ingresos y egresos acumulado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58" y="895350"/>
            <a:ext cx="9019138" cy="2749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2476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compu fredy\lincoln\investigacion\recta final\Texto Fredy\Gráficos nuevos\Porcentaje_ingresos_constructibilidad_acumulad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2" y="-118177"/>
            <a:ext cx="9093176" cy="2899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8307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compu fredy\lincoln\investigacion\recta final\Texto Fredy\Gráficos nuevos\Todos los Gastos por rub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0539"/>
            <a:ext cx="9195265" cy="3696077"/>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493176" y="4186616"/>
            <a:ext cx="8208912" cy="2917722"/>
          </a:xfrm>
          <a:prstGeom prst="rect">
            <a:avLst/>
          </a:prstGeom>
        </p:spPr>
        <p:txBody>
          <a:bodyPr wrap="square">
            <a:spAutoFit/>
          </a:bodyPr>
          <a:lstStyle/>
          <a:p>
            <a:pPr algn="just">
              <a:lnSpc>
                <a:spcPct val="115000"/>
              </a:lnSpc>
              <a:spcAft>
                <a:spcPts val="0"/>
              </a:spcAft>
            </a:pPr>
            <a:r>
              <a:rPr lang="es-AR" dirty="0" smtClean="0">
                <a:ea typeface="MS Mincho"/>
              </a:rPr>
              <a:t>gasto </a:t>
            </a:r>
            <a:r>
              <a:rPr lang="es-AR" dirty="0">
                <a:ea typeface="MS Mincho"/>
              </a:rPr>
              <a:t>en personal es de alrededor del 19.33</a:t>
            </a:r>
            <a:r>
              <a:rPr lang="es-AR" dirty="0" smtClean="0">
                <a:ea typeface="MS Mincho"/>
              </a:rPr>
              <a:t>%, </a:t>
            </a:r>
            <a:r>
              <a:rPr lang="es-AR" dirty="0">
                <a:ea typeface="MS Mincho"/>
              </a:rPr>
              <a:t>del cual el 13.22 corresponde al personal estable de la empresa. </a:t>
            </a:r>
            <a:r>
              <a:rPr lang="es-AR" dirty="0" smtClean="0">
                <a:ea typeface="MS Mincho"/>
              </a:rPr>
              <a:t>El </a:t>
            </a:r>
            <a:r>
              <a:rPr lang="es-AR" dirty="0">
                <a:ea typeface="MS Mincho"/>
              </a:rPr>
              <a:t>costo de la estructura dirigencial, conformada por los 6 directores y los tres síndicos ha costado alrededor de 12 millones de U$S, es decir alrededor del 5% de la recaudación.</a:t>
            </a:r>
            <a:endParaRPr lang="es-MX" dirty="0">
              <a:ea typeface="Times New Roman"/>
            </a:endParaRPr>
          </a:p>
          <a:p>
            <a:pPr algn="just">
              <a:lnSpc>
                <a:spcPct val="115000"/>
              </a:lnSpc>
              <a:spcAft>
                <a:spcPts val="0"/>
              </a:spcAft>
            </a:pPr>
            <a:r>
              <a:rPr lang="es-AR" dirty="0">
                <a:ea typeface="MS Mincho"/>
              </a:rPr>
              <a:t>La administración ha costado 22.7 millones de U$S, es decir el 9.2% de la facturación., las tareas de mantenimiento y seguridad 39.5 millones que representa el 16% de la facturación.</a:t>
            </a:r>
            <a:endParaRPr lang="es-MX" dirty="0">
              <a:ea typeface="Times New Roman"/>
            </a:endParaRPr>
          </a:p>
          <a:p>
            <a:pPr algn="just">
              <a:lnSpc>
                <a:spcPct val="115000"/>
              </a:lnSpc>
              <a:spcAft>
                <a:spcPts val="0"/>
              </a:spcAft>
            </a:pPr>
            <a:r>
              <a:rPr lang="es-AR" dirty="0">
                <a:ea typeface="MS Mincho"/>
              </a:rPr>
              <a:t> </a:t>
            </a:r>
            <a:endParaRPr lang="es-MX" dirty="0">
              <a:ea typeface="Times New Roman"/>
            </a:endParaRPr>
          </a:p>
          <a:p>
            <a:r>
              <a:rPr lang="es-AR" dirty="0">
                <a:ea typeface="MS Mincho"/>
              </a:rPr>
              <a:t> </a:t>
            </a:r>
            <a:endParaRPr lang="es-MX" dirty="0"/>
          </a:p>
        </p:txBody>
      </p:sp>
    </p:spTree>
    <p:extLst>
      <p:ext uri="{BB962C8B-B14F-4D97-AF65-F5344CB8AC3E}">
        <p14:creationId xmlns:p14="http://schemas.microsoft.com/office/powerpoint/2010/main" val="15149286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compu fredy\lincoln\investigacion\recta final\Texto Fredy\Gráficos nuevos\Otros gastos por rub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26" y="681039"/>
            <a:ext cx="9181649" cy="3396033"/>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23528" y="5105746"/>
            <a:ext cx="7848872" cy="1477328"/>
          </a:xfrm>
          <a:prstGeom prst="rect">
            <a:avLst/>
          </a:prstGeom>
        </p:spPr>
        <p:txBody>
          <a:bodyPr wrap="square">
            <a:spAutoFit/>
          </a:bodyPr>
          <a:lstStyle/>
          <a:p>
            <a:pPr lvl="0"/>
            <a:r>
              <a:rPr lang="es-AR" dirty="0">
                <a:solidFill>
                  <a:prstClr val="black"/>
                </a:solidFill>
                <a:ea typeface="MS Mincho"/>
              </a:rPr>
              <a:t>Por último se destaca la incidencia de la estructura impositiva que ha implicado el desembolso de alrededor del 20% de la facturación, siendo especialmente significativo el valor del IVA que la corporación no pudo </a:t>
            </a:r>
            <a:r>
              <a:rPr lang="es-AR" dirty="0" smtClean="0">
                <a:solidFill>
                  <a:prstClr val="black"/>
                </a:solidFill>
                <a:ea typeface="MS Mincho"/>
              </a:rPr>
              <a:t>recuperar.</a:t>
            </a:r>
          </a:p>
          <a:p>
            <a:pPr lvl="0"/>
            <a:r>
              <a:rPr lang="es-AR" dirty="0">
                <a:ea typeface="MS Mincho"/>
              </a:rPr>
              <a:t>la corporación ha transferido alrededor de 20 millones de dólares, a razón de un millón por año a las finanzas del estado </a:t>
            </a:r>
            <a:r>
              <a:rPr lang="es-AR" dirty="0" smtClean="0">
                <a:ea typeface="MS Mincho"/>
              </a:rPr>
              <a:t>nacional.</a:t>
            </a:r>
            <a:endParaRPr lang="es-MX" dirty="0">
              <a:solidFill>
                <a:prstClr val="black"/>
              </a:solidFill>
            </a:endParaRPr>
          </a:p>
        </p:txBody>
      </p:sp>
      <p:sp>
        <p:nvSpPr>
          <p:cNvPr id="3" name="2 Rectángulo"/>
          <p:cNvSpPr/>
          <p:nvPr/>
        </p:nvSpPr>
        <p:spPr>
          <a:xfrm>
            <a:off x="323528" y="4123077"/>
            <a:ext cx="7848872" cy="923330"/>
          </a:xfrm>
          <a:prstGeom prst="rect">
            <a:avLst/>
          </a:prstGeom>
        </p:spPr>
        <p:txBody>
          <a:bodyPr wrap="square">
            <a:spAutoFit/>
          </a:bodyPr>
          <a:lstStyle/>
          <a:p>
            <a:r>
              <a:rPr lang="es-ES_tradnl" dirty="0">
                <a:ea typeface="Times New Roman"/>
                <a:cs typeface="Times New Roman"/>
              </a:rPr>
              <a:t>El gasto en </a:t>
            </a:r>
            <a:r>
              <a:rPr lang="es-ES_tradnl" b="1" dirty="0">
                <a:ea typeface="Times New Roman"/>
                <a:cs typeface="Times New Roman"/>
              </a:rPr>
              <a:t>mantenimiento y seguridad</a:t>
            </a:r>
            <a:r>
              <a:rPr lang="es-ES_tradnl" dirty="0">
                <a:ea typeface="Times New Roman"/>
                <a:cs typeface="Times New Roman"/>
              </a:rPr>
              <a:t> para los 20 años alcanza a los 40 millones de dólares</a:t>
            </a:r>
            <a:r>
              <a:rPr lang="es-ES_tradnl" dirty="0" smtClean="0">
                <a:ea typeface="Times New Roman"/>
                <a:cs typeface="Times New Roman"/>
              </a:rPr>
              <a:t>.</a:t>
            </a:r>
            <a:r>
              <a:rPr lang="es-ES_tradnl" dirty="0">
                <a:ea typeface="Times New Roman"/>
                <a:cs typeface="Times New Roman"/>
              </a:rPr>
              <a:t> El costo de este servicio en el año 2008 era de 2.55 millones U$S y quedaba a cargo de la </a:t>
            </a:r>
            <a:r>
              <a:rPr lang="es-ES_tradnl" dirty="0" smtClean="0">
                <a:ea typeface="Times New Roman"/>
                <a:cs typeface="Times New Roman"/>
              </a:rPr>
              <a:t>corporación. (Convenio CBA)</a:t>
            </a:r>
            <a:endParaRPr lang="es-MX" dirty="0"/>
          </a:p>
        </p:txBody>
      </p:sp>
    </p:spTree>
    <p:extLst>
      <p:ext uri="{BB962C8B-B14F-4D97-AF65-F5344CB8AC3E}">
        <p14:creationId xmlns:p14="http://schemas.microsoft.com/office/powerpoint/2010/main" val="29106843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332656"/>
            <a:ext cx="7776864" cy="5486117"/>
          </a:xfrm>
          <a:prstGeom prst="rect">
            <a:avLst/>
          </a:prstGeom>
        </p:spPr>
        <p:txBody>
          <a:bodyPr wrap="square">
            <a:spAutoFit/>
          </a:bodyPr>
          <a:lstStyle/>
          <a:p>
            <a:pPr>
              <a:lnSpc>
                <a:spcPct val="115000"/>
              </a:lnSpc>
              <a:spcAft>
                <a:spcPts val="1200"/>
              </a:spcAft>
            </a:pPr>
            <a:r>
              <a:rPr lang="es-ES_tradnl" dirty="0">
                <a:ea typeface="MS Mincho"/>
                <a:cs typeface="Times New Roman"/>
              </a:rPr>
              <a:t>Lo cierto es que si la Corporación no accede a contar con nuevos predios, </a:t>
            </a:r>
            <a:r>
              <a:rPr lang="es-ES_tradnl" dirty="0" smtClean="0">
                <a:ea typeface="MS Mincho"/>
                <a:cs typeface="Times New Roman"/>
              </a:rPr>
              <a:t>deberá </a:t>
            </a:r>
            <a:r>
              <a:rPr lang="es-ES_tradnl" dirty="0">
                <a:ea typeface="MS Mincho"/>
                <a:cs typeface="Times New Roman"/>
              </a:rPr>
              <a:t>cerrar, y que la posibilidad de acceder a nuevos predios tiene </a:t>
            </a:r>
            <a:r>
              <a:rPr lang="es-ES_tradnl" dirty="0" smtClean="0">
                <a:ea typeface="MS Mincho"/>
                <a:cs typeface="Times New Roman"/>
              </a:rPr>
              <a:t>cuatro </a:t>
            </a:r>
            <a:r>
              <a:rPr lang="es-ES_tradnl" dirty="0">
                <a:ea typeface="MS Mincho"/>
                <a:cs typeface="Times New Roman"/>
              </a:rPr>
              <a:t>caminos</a:t>
            </a:r>
            <a:r>
              <a:rPr lang="es-ES_tradnl" dirty="0" smtClean="0">
                <a:ea typeface="MS Mincho"/>
                <a:cs typeface="Times New Roman"/>
              </a:rPr>
              <a:t>:</a:t>
            </a:r>
          </a:p>
          <a:p>
            <a:pPr>
              <a:lnSpc>
                <a:spcPct val="115000"/>
              </a:lnSpc>
              <a:spcAft>
                <a:spcPts val="1200"/>
              </a:spcAft>
            </a:pPr>
            <a:r>
              <a:rPr lang="es-ES_tradnl" dirty="0">
                <a:ea typeface="MS Mincho"/>
                <a:cs typeface="Times New Roman"/>
              </a:rPr>
              <a:t/>
            </a:r>
            <a:br>
              <a:rPr lang="es-ES_tradnl" dirty="0">
                <a:ea typeface="MS Mincho"/>
                <a:cs typeface="Times New Roman"/>
              </a:rPr>
            </a:br>
            <a:r>
              <a:rPr lang="es-ES_tradnl" dirty="0">
                <a:ea typeface="MS Mincho"/>
                <a:cs typeface="Times New Roman"/>
              </a:rPr>
              <a:t>1- Q</a:t>
            </a:r>
            <a:r>
              <a:rPr lang="es-ES_tradnl" dirty="0" smtClean="0">
                <a:ea typeface="MS Mincho"/>
                <a:cs typeface="Times New Roman"/>
              </a:rPr>
              <a:t>ue </a:t>
            </a:r>
            <a:r>
              <a:rPr lang="es-ES_tradnl" dirty="0">
                <a:ea typeface="MS Mincho"/>
                <a:cs typeface="Times New Roman"/>
              </a:rPr>
              <a:t>una repartición publica con suelo vacante</a:t>
            </a:r>
            <a:r>
              <a:rPr lang="es-ES_tradnl" dirty="0" smtClean="0">
                <a:ea typeface="MS Mincho"/>
                <a:cs typeface="Times New Roman"/>
              </a:rPr>
              <a:t>, tenga </a:t>
            </a:r>
            <a:r>
              <a:rPr lang="es-ES_tradnl" dirty="0">
                <a:ea typeface="MS Mincho"/>
                <a:cs typeface="Times New Roman"/>
              </a:rPr>
              <a:t>interés en desarrollar (o poner en valor) su patrimonio inmobiliario, o que tenga interés en desarrollar un proyecto para el que tiene la posibilidad de conseguir alguna tierra.</a:t>
            </a:r>
            <a:endParaRPr lang="es-MX" dirty="0">
              <a:ea typeface="Times New Roman"/>
            </a:endParaRPr>
          </a:p>
          <a:p>
            <a:pPr>
              <a:lnSpc>
                <a:spcPct val="115000"/>
              </a:lnSpc>
              <a:spcAft>
                <a:spcPts val="1200"/>
              </a:spcAft>
            </a:pPr>
            <a:r>
              <a:rPr lang="es-ES_tradnl" dirty="0">
                <a:ea typeface="MS Mincho"/>
                <a:cs typeface="Times New Roman"/>
              </a:rPr>
              <a:t>2- Adquirir tierra privada y desarrollarla en el marco de un proyecto cono objetivos de política pública que interese a la vez al Gobierno Nacional y al de la Ciudad.</a:t>
            </a:r>
            <a:endParaRPr lang="es-MX" dirty="0">
              <a:ea typeface="Times New Roman"/>
            </a:endParaRPr>
          </a:p>
          <a:p>
            <a:pPr>
              <a:lnSpc>
                <a:spcPct val="115000"/>
              </a:lnSpc>
              <a:spcAft>
                <a:spcPts val="1200"/>
              </a:spcAft>
            </a:pPr>
            <a:r>
              <a:rPr lang="es-ES_tradnl" dirty="0">
                <a:ea typeface="MS Mincho"/>
                <a:cs typeface="Times New Roman"/>
              </a:rPr>
              <a:t>3- Asociarse a propietarios privados para el desarrollo de proyectos que puedan tener ingredientes de interés común</a:t>
            </a:r>
            <a:endParaRPr lang="es-MX" dirty="0">
              <a:ea typeface="Times New Roman"/>
            </a:endParaRPr>
          </a:p>
          <a:p>
            <a:pPr>
              <a:lnSpc>
                <a:spcPct val="115000"/>
              </a:lnSpc>
              <a:spcAft>
                <a:spcPts val="1200"/>
              </a:spcAft>
            </a:pPr>
            <a:r>
              <a:rPr lang="es-ES_tradnl" dirty="0">
                <a:ea typeface="MS Mincho"/>
                <a:cs typeface="Times New Roman"/>
              </a:rPr>
              <a:t>4- La cuarta alternativa, que consiste en cerrar la Corporación, indemnizar al personal y dar por clausurada la experiencia haciendo un buen balance de los resultados. Es la opción que nadie quiere tomar, porque </a:t>
            </a:r>
            <a:r>
              <a:rPr lang="es-ES_tradnl" b="1" dirty="0">
                <a:solidFill>
                  <a:srgbClr val="C00000"/>
                </a:solidFill>
                <a:ea typeface="MS Mincho"/>
                <a:cs typeface="Times New Roman"/>
              </a:rPr>
              <a:t>a cualquier político le resulta difícil de explicar porque decidió cerrar una empresa tan exitosa</a:t>
            </a:r>
            <a:r>
              <a:rPr lang="es-ES_tradnl" dirty="0">
                <a:ea typeface="MS Mincho"/>
                <a:cs typeface="Times New Roman"/>
              </a:rPr>
              <a:t>.</a:t>
            </a:r>
            <a:endParaRPr lang="es-MX" dirty="0">
              <a:ea typeface="Times New Roman"/>
            </a:endParaRPr>
          </a:p>
        </p:txBody>
      </p:sp>
    </p:spTree>
    <p:extLst>
      <p:ext uri="{BB962C8B-B14F-4D97-AF65-F5344CB8AC3E}">
        <p14:creationId xmlns:p14="http://schemas.microsoft.com/office/powerpoint/2010/main" val="40186399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58847"/>
            <a:ext cx="8064896" cy="3970318"/>
          </a:xfrm>
          <a:prstGeom prst="rect">
            <a:avLst/>
          </a:prstGeom>
        </p:spPr>
        <p:txBody>
          <a:bodyPr wrap="square">
            <a:spAutoFit/>
          </a:bodyPr>
          <a:lstStyle/>
          <a:p>
            <a:pPr>
              <a:spcAft>
                <a:spcPts val="0"/>
              </a:spcAft>
            </a:pPr>
            <a:r>
              <a:rPr lang="es-AR" dirty="0" smtClean="0">
                <a:effectLst/>
                <a:latin typeface="Times New Roman"/>
                <a:ea typeface="Times New Roman"/>
              </a:rPr>
              <a:t>La operación de Puerto Madero comienza con una transferencia de 170 has de tierra, que el Estado Nacional pone como contribución de capital para el desarrollo del proyecto.</a:t>
            </a:r>
            <a:endParaRPr lang="es-MX" sz="2000" dirty="0" smtClean="0">
              <a:effectLst/>
              <a:latin typeface="Times New Roman"/>
              <a:ea typeface="Times New Roman"/>
            </a:endParaRPr>
          </a:p>
          <a:p>
            <a:pPr algn="just">
              <a:spcAft>
                <a:spcPts val="0"/>
              </a:spcAft>
            </a:pPr>
            <a:r>
              <a:rPr lang="es-AR" dirty="0" smtClean="0">
                <a:effectLst/>
                <a:latin typeface="Times New Roman"/>
                <a:ea typeface="Times New Roman"/>
              </a:rPr>
              <a:t>Esta tierra ha sido valuada por el tribunal de cuentas de la nación en 60 millones U$S, definiendo un valor que podemos usar como punto de partida del análisis.</a:t>
            </a:r>
            <a:endParaRPr lang="es-MX" sz="2000" dirty="0" smtClean="0">
              <a:effectLst/>
              <a:latin typeface="Times New Roman"/>
              <a:ea typeface="Times New Roman"/>
            </a:endParaRPr>
          </a:p>
          <a:p>
            <a:pPr>
              <a:spcAft>
                <a:spcPts val="0"/>
              </a:spcAft>
            </a:pPr>
            <a:r>
              <a:rPr lang="es-AR" dirty="0" smtClean="0">
                <a:effectLst/>
                <a:latin typeface="Times New Roman"/>
                <a:ea typeface="Times New Roman"/>
              </a:rPr>
              <a:t>Sobre este terreno se pueden construir alrededor de 1.7 millones de metros cuadrados (1.5 en el sector este y 0.2millones en el sector oeste)</a:t>
            </a:r>
            <a:endParaRPr lang="es-MX" sz="2000" dirty="0" smtClean="0">
              <a:effectLst/>
              <a:latin typeface="Times New Roman"/>
              <a:ea typeface="Times New Roman"/>
            </a:endParaRPr>
          </a:p>
          <a:p>
            <a:pPr>
              <a:spcAft>
                <a:spcPts val="0"/>
              </a:spcAft>
            </a:pPr>
            <a:r>
              <a:rPr lang="es-AR" dirty="0" smtClean="0">
                <a:effectLst/>
                <a:latin typeface="Times New Roman"/>
                <a:ea typeface="Times New Roman"/>
              </a:rPr>
              <a:t>Por la venta de estos terrenos la Corporación obtuvo hasta la fecha de desarrollo de este análisis (año 2010) 280 millones U$S, habiendo gastado para desarrollar la operación 245 millones U$S </a:t>
            </a:r>
            <a:endParaRPr lang="es-MX" sz="2000" dirty="0" smtClean="0">
              <a:effectLst/>
              <a:latin typeface="Times New Roman"/>
              <a:ea typeface="Times New Roman"/>
            </a:endParaRPr>
          </a:p>
          <a:p>
            <a:pPr>
              <a:spcAft>
                <a:spcPts val="0"/>
              </a:spcAft>
            </a:pPr>
            <a:r>
              <a:rPr lang="es-AR" dirty="0" smtClean="0">
                <a:effectLst/>
                <a:latin typeface="Times New Roman"/>
                <a:ea typeface="Times New Roman"/>
              </a:rPr>
              <a:t>Quedando a esa fecha un saldo operativo de 35 millones U$S.</a:t>
            </a:r>
            <a:endParaRPr lang="es-MX" sz="2000" dirty="0" smtClean="0">
              <a:effectLst/>
              <a:latin typeface="Times New Roman"/>
              <a:ea typeface="Times New Roman"/>
            </a:endParaRPr>
          </a:p>
          <a:p>
            <a:pPr>
              <a:spcAft>
                <a:spcPts val="0"/>
              </a:spcAft>
            </a:pPr>
            <a:r>
              <a:rPr lang="es-AR" dirty="0" smtClean="0">
                <a:effectLst/>
                <a:latin typeface="Times New Roman"/>
                <a:ea typeface="Times New Roman"/>
              </a:rPr>
              <a:t>Si bien es cierto que la operación no se ha terminado se puede calcular compromiso de obra por </a:t>
            </a:r>
            <a:endParaRPr lang="es-MX" sz="2000" dirty="0" smtClean="0">
              <a:effectLst/>
              <a:latin typeface="Times New Roman"/>
              <a:ea typeface="Times New Roman"/>
            </a:endParaRPr>
          </a:p>
          <a:p>
            <a:pPr>
              <a:spcAft>
                <a:spcPts val="0"/>
              </a:spcAft>
            </a:pPr>
            <a:r>
              <a:rPr lang="es-AR" dirty="0" smtClean="0">
                <a:effectLst/>
                <a:latin typeface="Times New Roman"/>
                <a:ea typeface="Times New Roman"/>
              </a:rPr>
              <a:t>10 millones U$S, y terrenos en venta por más de 50 millones U$S (50+35-10 = 75)</a:t>
            </a:r>
            <a:endParaRPr lang="es-MX" sz="2000" dirty="0">
              <a:effectLst/>
              <a:latin typeface="Times New Roman"/>
              <a:ea typeface="Times New Roman"/>
            </a:endParaRPr>
          </a:p>
        </p:txBody>
      </p:sp>
    </p:spTree>
    <p:extLst>
      <p:ext uri="{BB962C8B-B14F-4D97-AF65-F5344CB8AC3E}">
        <p14:creationId xmlns:p14="http://schemas.microsoft.com/office/powerpoint/2010/main" val="35094980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compu fredy\lincoln\investigacion\recta final\Texto Fredy\Gráficos nuevos\Resultado_anu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8675"/>
            <a:ext cx="9144000" cy="2879252"/>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39552" y="4149080"/>
            <a:ext cx="7924029" cy="1754326"/>
          </a:xfrm>
          <a:prstGeom prst="rect">
            <a:avLst/>
          </a:prstGeom>
          <a:noFill/>
        </p:spPr>
        <p:txBody>
          <a:bodyPr wrap="none" rtlCol="0">
            <a:spAutoFit/>
          </a:bodyPr>
          <a:lstStyle/>
          <a:p>
            <a:r>
              <a:rPr lang="es-MX" b="1" dirty="0" smtClean="0">
                <a:solidFill>
                  <a:srgbClr val="C00000"/>
                </a:solidFill>
              </a:rPr>
              <a:t>¿Es verdad que la corporación ha sido una empresa exitosa?</a:t>
            </a:r>
          </a:p>
          <a:p>
            <a:r>
              <a:rPr lang="es-MX" dirty="0" smtClean="0"/>
              <a:t>Los números son modestos:</a:t>
            </a:r>
          </a:p>
          <a:p>
            <a:r>
              <a:rPr lang="es-MX" dirty="0" smtClean="0"/>
              <a:t>Puso 60 millones y recaudará cerca de 320, </a:t>
            </a:r>
          </a:p>
          <a:p>
            <a:r>
              <a:rPr lang="es-MX" dirty="0" smtClean="0"/>
              <a:t>sin embargo la ganancia será parecida al capital inicial</a:t>
            </a:r>
          </a:p>
          <a:p>
            <a:r>
              <a:rPr lang="es-MX" dirty="0" smtClean="0"/>
              <a:t>Para tener una TIR del 14  debería vender la tierra que le queda en 70 </a:t>
            </a:r>
            <a:r>
              <a:rPr lang="es-MX" dirty="0" err="1" smtClean="0"/>
              <a:t>milones</a:t>
            </a:r>
            <a:r>
              <a:rPr lang="es-MX" dirty="0" smtClean="0"/>
              <a:t> U$S</a:t>
            </a:r>
          </a:p>
          <a:p>
            <a:r>
              <a:rPr lang="es-MX" dirty="0"/>
              <a:t>y</a:t>
            </a:r>
            <a:r>
              <a:rPr lang="es-MX" dirty="0" smtClean="0"/>
              <a:t> haber vendido la tierra un 25% mas cara.</a:t>
            </a:r>
            <a:endParaRPr lang="es-MX" dirty="0"/>
          </a:p>
        </p:txBody>
      </p:sp>
    </p:spTree>
    <p:extLst>
      <p:ext uri="{BB962C8B-B14F-4D97-AF65-F5344CB8AC3E}">
        <p14:creationId xmlns:p14="http://schemas.microsoft.com/office/powerpoint/2010/main" val="18811428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15616" y="1196752"/>
            <a:ext cx="6477479" cy="4801314"/>
          </a:xfrm>
          <a:prstGeom prst="rect">
            <a:avLst/>
          </a:prstGeom>
          <a:noFill/>
        </p:spPr>
        <p:txBody>
          <a:bodyPr wrap="none" rtlCol="0">
            <a:spAutoFit/>
          </a:bodyPr>
          <a:lstStyle/>
          <a:p>
            <a:r>
              <a:rPr lang="es-MX" b="1" dirty="0" smtClean="0"/>
              <a:t>Cuales son las variables de ajuste:</a:t>
            </a:r>
          </a:p>
          <a:p>
            <a:r>
              <a:rPr lang="es-MX" dirty="0" smtClean="0"/>
              <a:t>Vender mas caro.</a:t>
            </a:r>
          </a:p>
          <a:p>
            <a:r>
              <a:rPr lang="es-MX" dirty="0" smtClean="0"/>
              <a:t>Demorar las ventas esperando incremento del valor (plusvalías)</a:t>
            </a:r>
          </a:p>
          <a:p>
            <a:r>
              <a:rPr lang="es-MX" dirty="0" smtClean="0"/>
              <a:t>Tratar de incrementar la constructibilidad</a:t>
            </a:r>
          </a:p>
          <a:p>
            <a:r>
              <a:rPr lang="es-MX" dirty="0" smtClean="0"/>
              <a:t>Después de un punto asociarse en la construcción </a:t>
            </a:r>
          </a:p>
          <a:p>
            <a:r>
              <a:rPr lang="es-MX" dirty="0" smtClean="0"/>
              <a:t>Utilizar el suelo vacante con usos transitorios</a:t>
            </a:r>
          </a:p>
          <a:p>
            <a:r>
              <a:rPr lang="es-MX" dirty="0" smtClean="0"/>
              <a:t>Tomar crédito.</a:t>
            </a:r>
          </a:p>
          <a:p>
            <a:r>
              <a:rPr lang="es-MX" dirty="0" smtClean="0"/>
              <a:t>Poner en valor la marca y los espacios</a:t>
            </a:r>
          </a:p>
          <a:p>
            <a:endParaRPr lang="es-MX" dirty="0" smtClean="0"/>
          </a:p>
          <a:p>
            <a:r>
              <a:rPr lang="es-MX" dirty="0" smtClean="0"/>
              <a:t>No hacer obras innecesarias (2 puente, costanera sur)</a:t>
            </a:r>
          </a:p>
          <a:p>
            <a:r>
              <a:rPr lang="es-MX" dirty="0" smtClean="0"/>
              <a:t>Bajar los costos de las obras</a:t>
            </a:r>
          </a:p>
          <a:p>
            <a:r>
              <a:rPr lang="es-MX" dirty="0" smtClean="0"/>
              <a:t>Simplificar los estándares de urbanización.</a:t>
            </a:r>
          </a:p>
          <a:p>
            <a:r>
              <a:rPr lang="es-MX" dirty="0" smtClean="0"/>
              <a:t>No tomar a cargo el mantenimiento de lo urbanizado (transferir)</a:t>
            </a:r>
          </a:p>
          <a:p>
            <a:r>
              <a:rPr lang="es-MX" dirty="0" smtClean="0"/>
              <a:t>Bajar costos de administración.</a:t>
            </a:r>
          </a:p>
          <a:p>
            <a:endParaRPr lang="es-MX" dirty="0"/>
          </a:p>
          <a:p>
            <a:r>
              <a:rPr lang="es-MX" dirty="0" smtClean="0"/>
              <a:t>Bajar salarios y honorarios</a:t>
            </a:r>
          </a:p>
          <a:p>
            <a:r>
              <a:rPr lang="es-MX" dirty="0" smtClean="0"/>
              <a:t>Evadir impuestos, y no trasparentar los valores de las transacciones</a:t>
            </a:r>
            <a:endParaRPr lang="es-MX" dirty="0"/>
          </a:p>
        </p:txBody>
      </p:sp>
    </p:spTree>
    <p:extLst>
      <p:ext uri="{BB962C8B-B14F-4D97-AF65-F5344CB8AC3E}">
        <p14:creationId xmlns:p14="http://schemas.microsoft.com/office/powerpoint/2010/main" val="41920911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compu fredy\lincoln\investigacion\Demián\Graficos Pto Madero\Evolucion incidenc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0648"/>
            <a:ext cx="9144000" cy="2611629"/>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1008"/>
            <a:ext cx="9144000"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Elipse"/>
          <p:cNvSpPr/>
          <p:nvPr/>
        </p:nvSpPr>
        <p:spPr>
          <a:xfrm>
            <a:off x="2195736" y="4653136"/>
            <a:ext cx="1872208" cy="16344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5" name="4 Conector recto de flecha"/>
          <p:cNvCxnSpPr/>
          <p:nvPr/>
        </p:nvCxnSpPr>
        <p:spPr>
          <a:xfrm>
            <a:off x="4067944" y="5470376"/>
            <a:ext cx="144016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9 Triángulo isósceles"/>
          <p:cNvSpPr/>
          <p:nvPr/>
        </p:nvSpPr>
        <p:spPr>
          <a:xfrm rot="16200000">
            <a:off x="6348200" y="2706624"/>
            <a:ext cx="1106416" cy="3938736"/>
          </a:xfrm>
          <a:prstGeom prst="triangle">
            <a:avLst>
              <a:gd name="adj" fmla="val 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CuadroTexto"/>
          <p:cNvSpPr txBox="1"/>
          <p:nvPr/>
        </p:nvSpPr>
        <p:spPr>
          <a:xfrm>
            <a:off x="827584" y="4429341"/>
            <a:ext cx="1696362" cy="369332"/>
          </a:xfrm>
          <a:prstGeom prst="rect">
            <a:avLst/>
          </a:prstGeom>
          <a:noFill/>
        </p:spPr>
        <p:txBody>
          <a:bodyPr wrap="none" rtlCol="0">
            <a:spAutoFit/>
          </a:bodyPr>
          <a:lstStyle/>
          <a:p>
            <a:r>
              <a:rPr lang="es-MX" dirty="0" smtClean="0"/>
              <a:t>Venta mayorista</a:t>
            </a:r>
            <a:endParaRPr lang="es-MX" dirty="0"/>
          </a:p>
        </p:txBody>
      </p:sp>
      <p:sp>
        <p:nvSpPr>
          <p:cNvPr id="12" name="11 CuadroTexto"/>
          <p:cNvSpPr txBox="1"/>
          <p:nvPr/>
        </p:nvSpPr>
        <p:spPr>
          <a:xfrm>
            <a:off x="5803918" y="5285710"/>
            <a:ext cx="1663276" cy="369332"/>
          </a:xfrm>
          <a:prstGeom prst="rect">
            <a:avLst/>
          </a:prstGeom>
          <a:noFill/>
        </p:spPr>
        <p:txBody>
          <a:bodyPr wrap="none" rtlCol="0">
            <a:spAutoFit/>
          </a:bodyPr>
          <a:lstStyle/>
          <a:p>
            <a:r>
              <a:rPr lang="es-MX" dirty="0" smtClean="0"/>
              <a:t>Venta minorista</a:t>
            </a:r>
            <a:endParaRPr lang="es-MX" dirty="0"/>
          </a:p>
        </p:txBody>
      </p:sp>
      <p:sp>
        <p:nvSpPr>
          <p:cNvPr id="13" name="12 CuadroTexto"/>
          <p:cNvSpPr txBox="1"/>
          <p:nvPr/>
        </p:nvSpPr>
        <p:spPr>
          <a:xfrm>
            <a:off x="8240738" y="3706058"/>
            <a:ext cx="550151" cy="307777"/>
          </a:xfrm>
          <a:prstGeom prst="rect">
            <a:avLst/>
          </a:prstGeom>
          <a:noFill/>
        </p:spPr>
        <p:txBody>
          <a:bodyPr wrap="none" rtlCol="0">
            <a:spAutoFit/>
          </a:bodyPr>
          <a:lstStyle/>
          <a:p>
            <a:r>
              <a:rPr lang="es-MX" sz="1400" dirty="0" smtClean="0"/>
              <a:t>1000</a:t>
            </a:r>
            <a:endParaRPr lang="es-MX" sz="1400" dirty="0"/>
          </a:p>
        </p:txBody>
      </p:sp>
      <p:sp>
        <p:nvSpPr>
          <p:cNvPr id="14" name="13 CuadroTexto"/>
          <p:cNvSpPr txBox="1"/>
          <p:nvPr/>
        </p:nvSpPr>
        <p:spPr>
          <a:xfrm>
            <a:off x="4160678" y="4883297"/>
            <a:ext cx="458780" cy="307777"/>
          </a:xfrm>
          <a:prstGeom prst="rect">
            <a:avLst/>
          </a:prstGeom>
          <a:noFill/>
        </p:spPr>
        <p:txBody>
          <a:bodyPr wrap="none" rtlCol="0">
            <a:spAutoFit/>
          </a:bodyPr>
          <a:lstStyle/>
          <a:p>
            <a:r>
              <a:rPr lang="es-MX" sz="1400" dirty="0" smtClean="0"/>
              <a:t>150</a:t>
            </a:r>
            <a:endParaRPr lang="es-MX" sz="1400" dirty="0"/>
          </a:p>
        </p:txBody>
      </p:sp>
    </p:spTree>
    <p:extLst>
      <p:ext uri="{BB962C8B-B14F-4D97-AF65-F5344CB8AC3E}">
        <p14:creationId xmlns:p14="http://schemas.microsoft.com/office/powerpoint/2010/main" val="30058102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47971" y="548680"/>
            <a:ext cx="7920880" cy="5122428"/>
          </a:xfrm>
          <a:prstGeom prst="rect">
            <a:avLst/>
          </a:prstGeom>
        </p:spPr>
        <p:txBody>
          <a:bodyPr wrap="square">
            <a:spAutoFit/>
          </a:bodyPr>
          <a:lstStyle/>
          <a:p>
            <a:pPr>
              <a:lnSpc>
                <a:spcPct val="115000"/>
              </a:lnSpc>
              <a:spcAft>
                <a:spcPts val="1000"/>
              </a:spcAft>
            </a:pPr>
            <a:r>
              <a:rPr lang="es-MX" dirty="0" smtClean="0">
                <a:latin typeface="Times New Roman"/>
                <a:ea typeface="Times New Roman"/>
                <a:cs typeface="Calibri"/>
              </a:rPr>
              <a:t>Si era un negocio demasiado grande y no era tan brillante, porque se puede pensar que alguien lo fuera a hacer. </a:t>
            </a:r>
          </a:p>
          <a:p>
            <a:pPr marL="285750" indent="-285750">
              <a:lnSpc>
                <a:spcPct val="115000"/>
              </a:lnSpc>
              <a:spcAft>
                <a:spcPts val="1000"/>
              </a:spcAft>
              <a:buFont typeface="Courier New" pitchFamily="49" charset="0"/>
              <a:buChar char="o"/>
            </a:pPr>
            <a:r>
              <a:rPr lang="es-MX" dirty="0" smtClean="0">
                <a:latin typeface="Times New Roman"/>
                <a:ea typeface="Times New Roman"/>
                <a:cs typeface="Calibri"/>
              </a:rPr>
              <a:t>Puede haber razones de interés general que justifiquen el esfuerzo.(cuanto cuesta)</a:t>
            </a:r>
          </a:p>
          <a:p>
            <a:pPr marL="285750" indent="-285750">
              <a:lnSpc>
                <a:spcPct val="115000"/>
              </a:lnSpc>
              <a:spcAft>
                <a:spcPts val="1000"/>
              </a:spcAft>
              <a:buFont typeface="Courier New" pitchFamily="49" charset="0"/>
              <a:buChar char="o"/>
            </a:pPr>
            <a:r>
              <a:rPr lang="es-MX" dirty="0" smtClean="0">
                <a:latin typeface="Times New Roman"/>
                <a:ea typeface="Times New Roman"/>
                <a:cs typeface="Calibri"/>
              </a:rPr>
              <a:t>Puede ser que el estado tenga la tierra pero no el capital (¿Pierde el control?)</a:t>
            </a:r>
          </a:p>
          <a:p>
            <a:pPr marL="285750" indent="-285750">
              <a:lnSpc>
                <a:spcPct val="115000"/>
              </a:lnSpc>
              <a:spcAft>
                <a:spcPts val="1000"/>
              </a:spcAft>
              <a:buFont typeface="Courier New" pitchFamily="49" charset="0"/>
              <a:buChar char="o"/>
            </a:pPr>
            <a:r>
              <a:rPr lang="es-MX" dirty="0" smtClean="0">
                <a:latin typeface="Times New Roman"/>
                <a:ea typeface="Times New Roman"/>
                <a:cs typeface="Calibri"/>
              </a:rPr>
              <a:t>El </a:t>
            </a:r>
            <a:r>
              <a:rPr lang="es-MX" dirty="0">
                <a:latin typeface="Times New Roman"/>
                <a:ea typeface="Times New Roman"/>
                <a:cs typeface="Calibri"/>
              </a:rPr>
              <a:t>empresariado habituado a competir entre sí, para poder ampliar la escala de sus actuaciones tiene necesidad de apelar a un árbitro que oriente su competencia en el marco de reglas que ordenen sus prácticas. Con esta misma perspectiva requiere que alguien, que no puedan ser identificados con alguno de estos intereses particulares, pueda definir consignas comunes que orienten las estrategias de cada actor particular y logre que el conjunto acate estas decisiones</a:t>
            </a:r>
            <a:r>
              <a:rPr lang="es-MX" dirty="0" smtClean="0">
                <a:latin typeface="Times New Roman"/>
                <a:ea typeface="Times New Roman"/>
                <a:cs typeface="Calibri"/>
              </a:rPr>
              <a:t>.</a:t>
            </a:r>
            <a:r>
              <a:rPr lang="es-MX" dirty="0">
                <a:solidFill>
                  <a:prstClr val="black"/>
                </a:solidFill>
                <a:latin typeface="Times New Roman"/>
                <a:ea typeface="Times New Roman"/>
                <a:cs typeface="Calibri"/>
              </a:rPr>
              <a:t> </a:t>
            </a:r>
            <a:r>
              <a:rPr lang="es-MX" dirty="0" smtClean="0">
                <a:solidFill>
                  <a:prstClr val="black"/>
                </a:solidFill>
                <a:latin typeface="Times New Roman"/>
                <a:ea typeface="Times New Roman"/>
                <a:cs typeface="Calibri"/>
              </a:rPr>
              <a:t>(</a:t>
            </a:r>
            <a:r>
              <a:rPr lang="es-MX" sz="1400" dirty="0" smtClean="0">
                <a:solidFill>
                  <a:prstClr val="black"/>
                </a:solidFill>
                <a:latin typeface="Times New Roman"/>
                <a:ea typeface="Times New Roman"/>
                <a:cs typeface="Calibri"/>
              </a:rPr>
              <a:t>Eduardo </a:t>
            </a:r>
            <a:r>
              <a:rPr lang="es-MX" sz="1400" dirty="0">
                <a:solidFill>
                  <a:prstClr val="black"/>
                </a:solidFill>
                <a:latin typeface="Times New Roman"/>
                <a:ea typeface="Times New Roman"/>
                <a:cs typeface="Calibri"/>
              </a:rPr>
              <a:t>Rojas </a:t>
            </a:r>
            <a:r>
              <a:rPr lang="es-MX" sz="1400" i="1" dirty="0" smtClean="0">
                <a:solidFill>
                  <a:prstClr val="black"/>
                </a:solidFill>
                <a:latin typeface="Times New Roman"/>
                <a:ea typeface="Times New Roman"/>
                <a:cs typeface="Calibri"/>
              </a:rPr>
              <a:t>Volver </a:t>
            </a:r>
            <a:r>
              <a:rPr lang="es-MX" sz="1400" i="1" dirty="0">
                <a:solidFill>
                  <a:prstClr val="black"/>
                </a:solidFill>
                <a:latin typeface="Times New Roman"/>
                <a:ea typeface="Times New Roman"/>
                <a:cs typeface="Calibri"/>
              </a:rPr>
              <a:t>al </a:t>
            </a:r>
            <a:r>
              <a:rPr lang="es-MX" sz="1400" i="1" dirty="0" smtClean="0">
                <a:solidFill>
                  <a:prstClr val="black"/>
                </a:solidFill>
                <a:latin typeface="Times New Roman"/>
                <a:ea typeface="Times New Roman"/>
                <a:cs typeface="Calibri"/>
              </a:rPr>
              <a:t>Centro)</a:t>
            </a:r>
          </a:p>
          <a:p>
            <a:pPr marL="285750" indent="-285750">
              <a:lnSpc>
                <a:spcPct val="115000"/>
              </a:lnSpc>
              <a:spcAft>
                <a:spcPts val="1000"/>
              </a:spcAft>
              <a:buFont typeface="Courier New" pitchFamily="49" charset="0"/>
              <a:buChar char="o"/>
            </a:pPr>
            <a:endParaRPr lang="es-MX" sz="1400" i="1" dirty="0">
              <a:solidFill>
                <a:prstClr val="black"/>
              </a:solidFill>
              <a:latin typeface="Times New Roman"/>
              <a:ea typeface="Times New Roman"/>
              <a:cs typeface="Calibri"/>
            </a:endParaRPr>
          </a:p>
          <a:p>
            <a:pPr marL="285750" indent="-285750">
              <a:lnSpc>
                <a:spcPct val="115000"/>
              </a:lnSpc>
              <a:spcAft>
                <a:spcPts val="1000"/>
              </a:spcAft>
              <a:buFont typeface="Courier New" pitchFamily="49" charset="0"/>
              <a:buChar char="o"/>
            </a:pPr>
            <a:r>
              <a:rPr lang="es-MX" dirty="0" smtClean="0">
                <a:solidFill>
                  <a:prstClr val="black"/>
                </a:solidFill>
                <a:latin typeface="Times New Roman"/>
                <a:ea typeface="Times New Roman"/>
                <a:cs typeface="Calibri"/>
              </a:rPr>
              <a:t>Puede que logre otras cosas (objetivos políticos y sociales)</a:t>
            </a:r>
            <a:endParaRPr lang="es-MX" dirty="0">
              <a:ea typeface="Times New Roman"/>
            </a:endParaRPr>
          </a:p>
        </p:txBody>
      </p:sp>
    </p:spTree>
    <p:extLst>
      <p:ext uri="{BB962C8B-B14F-4D97-AF65-F5344CB8AC3E}">
        <p14:creationId xmlns:p14="http://schemas.microsoft.com/office/powerpoint/2010/main" val="13730411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692696"/>
            <a:ext cx="7416824" cy="3914918"/>
          </a:xfrm>
          <a:prstGeom prst="rect">
            <a:avLst/>
          </a:prstGeom>
        </p:spPr>
        <p:txBody>
          <a:bodyPr wrap="square">
            <a:spAutoFit/>
          </a:bodyPr>
          <a:lstStyle/>
          <a:p>
            <a:pPr algn="just">
              <a:lnSpc>
                <a:spcPct val="115000"/>
              </a:lnSpc>
              <a:spcAft>
                <a:spcPts val="0"/>
              </a:spcAft>
            </a:pPr>
            <a:r>
              <a:rPr lang="es-MX" dirty="0">
                <a:ea typeface="Calibri"/>
                <a:cs typeface="Times New Roman"/>
              </a:rPr>
              <a:t>Podemos concluir que a la hora de analizar cargas y beneficios es fundamental identificar cuáles son las características del desarrollador, y cual el motivo o interés que lo lleva a comprometerse con ese emprendimiento. </a:t>
            </a:r>
            <a:endParaRPr lang="es-MX" dirty="0" smtClean="0">
              <a:ea typeface="Calibri"/>
              <a:cs typeface="Times New Roman"/>
            </a:endParaRPr>
          </a:p>
          <a:p>
            <a:pPr algn="just">
              <a:lnSpc>
                <a:spcPct val="115000"/>
              </a:lnSpc>
              <a:spcAft>
                <a:spcPts val="0"/>
              </a:spcAft>
            </a:pPr>
            <a:endParaRPr lang="es-MX" dirty="0">
              <a:ea typeface="Calibri"/>
              <a:cs typeface="Times New Roman"/>
            </a:endParaRPr>
          </a:p>
          <a:p>
            <a:pPr algn="just">
              <a:lnSpc>
                <a:spcPct val="115000"/>
              </a:lnSpc>
              <a:spcAft>
                <a:spcPts val="0"/>
              </a:spcAft>
            </a:pPr>
            <a:r>
              <a:rPr lang="es-MX" dirty="0" smtClean="0">
                <a:ea typeface="Calibri"/>
                <a:cs typeface="Times New Roman"/>
              </a:rPr>
              <a:t>La </a:t>
            </a:r>
            <a:r>
              <a:rPr lang="es-MX" dirty="0">
                <a:ea typeface="Calibri"/>
                <a:cs typeface="Times New Roman"/>
              </a:rPr>
              <a:t>creación de un desarrollador público, como el del caso que analizamos incorpora un mayor nivel de complejidad, porque su interés no se centra en la obtención de una ganancia sino en el compromiso de garantizar la realización de un conjunto de objetivos de interés común</a:t>
            </a:r>
            <a:r>
              <a:rPr lang="es-MX" dirty="0" smtClean="0">
                <a:ea typeface="Calibri"/>
                <a:cs typeface="Times New Roman"/>
              </a:rPr>
              <a:t>.</a:t>
            </a:r>
          </a:p>
          <a:p>
            <a:pPr algn="just">
              <a:lnSpc>
                <a:spcPct val="115000"/>
              </a:lnSpc>
              <a:spcAft>
                <a:spcPts val="0"/>
              </a:spcAft>
            </a:pPr>
            <a:endParaRPr lang="es-MX" dirty="0">
              <a:ea typeface="Times New Roman"/>
              <a:cs typeface="Times New Roman"/>
            </a:endParaRPr>
          </a:p>
          <a:p>
            <a:pPr algn="just">
              <a:lnSpc>
                <a:spcPct val="115000"/>
              </a:lnSpc>
              <a:spcAft>
                <a:spcPts val="0"/>
              </a:spcAft>
            </a:pPr>
            <a:r>
              <a:rPr lang="es-MX" dirty="0">
                <a:ea typeface="Calibri"/>
                <a:cs typeface="Times New Roman"/>
              </a:rPr>
              <a:t>Si, como fue propuesto durante el año 1990, el estado hubiera transferido a un desarrollador privado (como Donald </a:t>
            </a:r>
            <a:r>
              <a:rPr lang="es-MX" dirty="0" err="1">
                <a:ea typeface="Calibri"/>
                <a:cs typeface="Times New Roman"/>
              </a:rPr>
              <a:t>Trump</a:t>
            </a:r>
            <a:r>
              <a:rPr lang="es-MX" dirty="0">
                <a:ea typeface="Calibri"/>
                <a:cs typeface="Times New Roman"/>
              </a:rPr>
              <a:t>) llevar adelante la totalidad de la operación, los resultados hubieran sido totalmente otros</a:t>
            </a:r>
            <a:endParaRPr lang="es-MX" dirty="0">
              <a:ea typeface="Times New Roman"/>
            </a:endParaRPr>
          </a:p>
        </p:txBody>
      </p:sp>
    </p:spTree>
    <p:extLst>
      <p:ext uri="{BB962C8B-B14F-4D97-AF65-F5344CB8AC3E}">
        <p14:creationId xmlns:p14="http://schemas.microsoft.com/office/powerpoint/2010/main" val="19221643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555757175"/>
              </p:ext>
            </p:extLst>
          </p:nvPr>
        </p:nvGraphicFramePr>
        <p:xfrm>
          <a:off x="395536" y="404664"/>
          <a:ext cx="8208914" cy="1368153"/>
        </p:xfrm>
        <a:graphic>
          <a:graphicData uri="http://schemas.openxmlformats.org/drawingml/2006/table">
            <a:tbl>
              <a:tblPr firstRow="1" firstCol="1" bandRow="1"/>
              <a:tblGrid>
                <a:gridCol w="2561970"/>
                <a:gridCol w="1425451"/>
                <a:gridCol w="1425451"/>
                <a:gridCol w="1425451"/>
                <a:gridCol w="1370591"/>
              </a:tblGrid>
              <a:tr h="45605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dirty="0">
                          <a:effectLst/>
                          <a:latin typeface="Calibri"/>
                          <a:ea typeface="MS Mincho"/>
                          <a:cs typeface="Calibri"/>
                        </a:rPr>
                        <a:t>Cantidad de viviendas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smtClean="0">
                          <a:effectLst/>
                          <a:latin typeface="Calibri"/>
                          <a:ea typeface="MS Mincho"/>
                          <a:cs typeface="Calibri"/>
                        </a:rPr>
                        <a:t>12.530 </a:t>
                      </a:r>
                      <a:r>
                        <a:rPr lang="es-ES_tradnl" sz="1400" dirty="0" err="1" smtClean="0">
                          <a:effectLst/>
                          <a:latin typeface="Calibri"/>
                          <a:ea typeface="MS Mincho"/>
                          <a:cs typeface="Calibri"/>
                        </a:rPr>
                        <a:t>viv</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a:effectLst/>
                          <a:latin typeface="Calibri"/>
                          <a:ea typeface="MS Mincho"/>
                          <a:cs typeface="Calibri"/>
                        </a:rPr>
                        <a:t>35.074 viv</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a:effectLst/>
                          <a:latin typeface="Calibri"/>
                          <a:ea typeface="MS Mincho"/>
                          <a:cs typeface="Calibri"/>
                        </a:rPr>
                        <a:t>1794 viv</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b="1" dirty="0">
                          <a:effectLst/>
                          <a:latin typeface="Calibri"/>
                          <a:ea typeface="MS Mincho"/>
                          <a:cs typeface="Calibri"/>
                        </a:rPr>
                        <a:t>10.937 </a:t>
                      </a:r>
                      <a:r>
                        <a:rPr lang="es-ES_tradnl" sz="1400" b="1" dirty="0" err="1">
                          <a:effectLst/>
                          <a:latin typeface="Calibri"/>
                          <a:ea typeface="MS Mincho"/>
                          <a:cs typeface="Calibri"/>
                        </a:rPr>
                        <a:t>viv</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5605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dirty="0">
                          <a:effectLst/>
                          <a:latin typeface="Calibri"/>
                          <a:ea typeface="MS Mincho"/>
                          <a:cs typeface="Calibri"/>
                        </a:rPr>
                        <a:t>Habitantes (residentes)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50.120 </a:t>
                      </a:r>
                      <a:r>
                        <a:rPr lang="es-ES_tradnl" sz="1400" dirty="0" err="1">
                          <a:effectLst/>
                          <a:latin typeface="Calibri"/>
                          <a:ea typeface="MS Mincho"/>
                          <a:cs typeface="Calibri"/>
                        </a:rPr>
                        <a:t>hab</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140.299 </a:t>
                      </a:r>
                      <a:r>
                        <a:rPr lang="es-ES_tradnl" sz="1400" dirty="0" err="1">
                          <a:effectLst/>
                          <a:latin typeface="Calibri"/>
                          <a:ea typeface="MS Mincho"/>
                          <a:cs typeface="Calibri"/>
                        </a:rPr>
                        <a:t>hab</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2178  </a:t>
                      </a:r>
                      <a:r>
                        <a:rPr lang="es-ES_tradnl" sz="1400" dirty="0" err="1">
                          <a:effectLst/>
                          <a:latin typeface="Calibri"/>
                          <a:ea typeface="MS Mincho"/>
                          <a:cs typeface="Calibri"/>
                        </a:rPr>
                        <a:t>hab</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b="1" dirty="0">
                          <a:effectLst/>
                          <a:latin typeface="Calibri"/>
                          <a:ea typeface="MS Mincho"/>
                          <a:cs typeface="Calibri"/>
                        </a:rPr>
                        <a:t>21.800 </a:t>
                      </a:r>
                      <a:r>
                        <a:rPr lang="es-ES_tradnl" sz="1400" b="1" dirty="0" err="1">
                          <a:effectLst/>
                          <a:latin typeface="Calibri"/>
                          <a:ea typeface="MS Mincho"/>
                          <a:cs typeface="Calibri"/>
                        </a:rPr>
                        <a:t>hab</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5605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a:effectLst/>
                          <a:latin typeface="Calibri"/>
                          <a:ea typeface="MS Mincho"/>
                          <a:cs typeface="Calibri"/>
                        </a:rPr>
                        <a:t>Empleos administrativos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a:effectLst/>
                          <a:latin typeface="Calibri"/>
                          <a:ea typeface="MS Mincho"/>
                          <a:cs typeface="Calibri"/>
                        </a:rPr>
                        <a:t>26.296 emp</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59.722 </a:t>
                      </a:r>
                      <a:r>
                        <a:rPr lang="es-ES_tradnl" sz="1400" dirty="0" err="1">
                          <a:effectLst/>
                          <a:latin typeface="Calibri"/>
                          <a:ea typeface="MS Mincho"/>
                          <a:cs typeface="Calibri"/>
                        </a:rPr>
                        <a:t>emp</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27.216 </a:t>
                      </a:r>
                      <a:r>
                        <a:rPr lang="es-ES_tradnl" sz="1400" dirty="0" err="1">
                          <a:effectLst/>
                          <a:latin typeface="Calibri"/>
                          <a:ea typeface="MS Mincho"/>
                          <a:cs typeface="Calibri"/>
                        </a:rPr>
                        <a:t>emp</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b="1" dirty="0">
                          <a:effectLst/>
                          <a:latin typeface="Calibri"/>
                          <a:ea typeface="MS Mincho"/>
                          <a:cs typeface="Calibri"/>
                        </a:rPr>
                        <a:t>25.000 </a:t>
                      </a:r>
                      <a:r>
                        <a:rPr lang="es-ES_tradnl" sz="1400" b="1" dirty="0" err="1">
                          <a:effectLst/>
                          <a:latin typeface="Calibri"/>
                          <a:ea typeface="MS Mincho"/>
                          <a:cs typeface="Calibri"/>
                        </a:rPr>
                        <a:t>emp</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 name="2 Rectángulo"/>
          <p:cNvSpPr/>
          <p:nvPr/>
        </p:nvSpPr>
        <p:spPr>
          <a:xfrm>
            <a:off x="467544" y="1916832"/>
            <a:ext cx="8136904" cy="4247317"/>
          </a:xfrm>
          <a:prstGeom prst="rect">
            <a:avLst/>
          </a:prstGeom>
        </p:spPr>
        <p:txBody>
          <a:bodyPr wrap="square">
            <a:spAutoFit/>
          </a:bodyPr>
          <a:lstStyle/>
          <a:p>
            <a:r>
              <a:rPr lang="es-MX" dirty="0">
                <a:latin typeface="Times New Roman"/>
                <a:ea typeface="Times New Roman"/>
                <a:cs typeface="Calibri"/>
              </a:rPr>
              <a:t>La normativa urbanística suele solicitar la provisión de suelo donde localizar estos equipamientos, pero deja su construcción en manos de otras fuentes del presupuesto (salud / educación, etc.) </a:t>
            </a:r>
            <a:endParaRPr lang="es-MX" dirty="0" smtClean="0">
              <a:latin typeface="Times New Roman"/>
              <a:ea typeface="Times New Roman"/>
              <a:cs typeface="Calibri"/>
            </a:endParaRPr>
          </a:p>
          <a:p>
            <a:endParaRPr lang="es-MX" dirty="0" smtClean="0">
              <a:latin typeface="Times New Roman"/>
              <a:ea typeface="Times New Roman"/>
              <a:cs typeface="Calibri"/>
            </a:endParaRPr>
          </a:p>
          <a:p>
            <a:pPr algn="just"/>
            <a:r>
              <a:rPr lang="es-MX" dirty="0" smtClean="0">
                <a:latin typeface="Times New Roman"/>
                <a:ea typeface="Times New Roman"/>
                <a:cs typeface="Calibri"/>
              </a:rPr>
              <a:t>En </a:t>
            </a:r>
            <a:r>
              <a:rPr lang="es-MX" dirty="0">
                <a:latin typeface="Times New Roman"/>
                <a:ea typeface="Times New Roman"/>
                <a:cs typeface="Calibri"/>
              </a:rPr>
              <a:t>el caso de Puerto Madero se </a:t>
            </a:r>
            <a:r>
              <a:rPr lang="es-MX" dirty="0" smtClean="0">
                <a:latin typeface="Times New Roman"/>
                <a:ea typeface="Times New Roman"/>
                <a:cs typeface="Calibri"/>
              </a:rPr>
              <a:t> discutió, </a:t>
            </a:r>
            <a:r>
              <a:rPr lang="es-MX" dirty="0">
                <a:latin typeface="Times New Roman"/>
                <a:ea typeface="Times New Roman"/>
                <a:cs typeface="Calibri"/>
              </a:rPr>
              <a:t>si desde el punto de vista social es preferible que exista un equipamiento dirigido a los habitantes del barrio, </a:t>
            </a:r>
            <a:r>
              <a:rPr lang="es-MX" dirty="0" smtClean="0">
                <a:latin typeface="Times New Roman"/>
                <a:ea typeface="Times New Roman"/>
                <a:cs typeface="Calibri"/>
              </a:rPr>
              <a:t>o que </a:t>
            </a:r>
            <a:r>
              <a:rPr lang="es-MX" dirty="0">
                <a:latin typeface="Times New Roman"/>
                <a:ea typeface="Times New Roman"/>
                <a:cs typeface="Calibri"/>
              </a:rPr>
              <a:t>esta población comparta los equipamientos con los habitantes del centro (donde la pérdida de población habilita capacidad vacante</a:t>
            </a:r>
            <a:r>
              <a:rPr lang="es-MX" dirty="0" smtClean="0">
                <a:latin typeface="Times New Roman"/>
                <a:ea typeface="Times New Roman"/>
                <a:cs typeface="Calibri"/>
              </a:rPr>
              <a:t>).</a:t>
            </a:r>
          </a:p>
          <a:p>
            <a:pPr algn="just"/>
            <a:r>
              <a:rPr lang="es-MX" dirty="0" smtClean="0">
                <a:latin typeface="Times New Roman"/>
                <a:ea typeface="Times New Roman"/>
                <a:cs typeface="Calibri"/>
              </a:rPr>
              <a:t> </a:t>
            </a:r>
          </a:p>
          <a:p>
            <a:pPr algn="just"/>
            <a:r>
              <a:rPr lang="es-MX" dirty="0" smtClean="0">
                <a:latin typeface="Times New Roman"/>
                <a:ea typeface="Times New Roman"/>
                <a:cs typeface="Calibri"/>
              </a:rPr>
              <a:t>La </a:t>
            </a:r>
            <a:r>
              <a:rPr lang="es-MX" dirty="0">
                <a:latin typeface="Times New Roman"/>
                <a:ea typeface="Times New Roman"/>
                <a:cs typeface="Calibri"/>
              </a:rPr>
              <a:t>localización de instituciones universitarias plantea en este punto un sesgo particular, definiendo el perfil de un tipo de equipamiento que caracteriza las áreas </a:t>
            </a:r>
            <a:r>
              <a:rPr lang="es-MX" dirty="0" smtClean="0">
                <a:latin typeface="Times New Roman"/>
                <a:ea typeface="Times New Roman"/>
                <a:cs typeface="Calibri"/>
              </a:rPr>
              <a:t>céntricas</a:t>
            </a:r>
          </a:p>
          <a:p>
            <a:endParaRPr lang="es-MX" dirty="0" smtClean="0">
              <a:latin typeface="Times New Roman"/>
              <a:ea typeface="Times New Roman"/>
              <a:cs typeface="Calibri"/>
            </a:endParaRPr>
          </a:p>
          <a:p>
            <a:r>
              <a:rPr lang="es-MX" dirty="0" smtClean="0">
                <a:latin typeface="Times New Roman"/>
                <a:ea typeface="Times New Roman"/>
                <a:cs typeface="Calibri"/>
              </a:rPr>
              <a:t>Existe </a:t>
            </a:r>
            <a:r>
              <a:rPr lang="es-MX" dirty="0">
                <a:latin typeface="Times New Roman"/>
                <a:ea typeface="Times New Roman"/>
                <a:cs typeface="Calibri"/>
              </a:rPr>
              <a:t>también un número considerable de instituciones que contribuyen al evento de este sector produciendo cultura.</a:t>
            </a:r>
            <a:endParaRPr lang="es-MX" dirty="0"/>
          </a:p>
        </p:txBody>
      </p:sp>
    </p:spTree>
    <p:extLst>
      <p:ext uri="{BB962C8B-B14F-4D97-AF65-F5344CB8AC3E}">
        <p14:creationId xmlns:p14="http://schemas.microsoft.com/office/powerpoint/2010/main" val="25953333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9632" y="1268760"/>
            <a:ext cx="6480720" cy="2769989"/>
          </a:xfrm>
          <a:prstGeom prst="rect">
            <a:avLst/>
          </a:prstGeom>
        </p:spPr>
        <p:txBody>
          <a:bodyPr wrap="square">
            <a:spAutoFit/>
          </a:bodyPr>
          <a:lstStyle/>
          <a:p>
            <a:r>
              <a:rPr lang="es-AR" sz="2400" b="1" dirty="0" smtClean="0">
                <a:solidFill>
                  <a:srgbClr val="C00000"/>
                </a:solidFill>
                <a:latin typeface="Times New Roman"/>
                <a:ea typeface="PMingLiU"/>
              </a:rPr>
              <a:t>Tema 3</a:t>
            </a:r>
          </a:p>
          <a:p>
            <a:endParaRPr lang="es-AR" sz="2400" b="1" dirty="0" smtClean="0">
              <a:solidFill>
                <a:srgbClr val="FF0000"/>
              </a:solidFill>
              <a:latin typeface="Times New Roman"/>
              <a:ea typeface="PMingLiU"/>
            </a:endParaRPr>
          </a:p>
          <a:p>
            <a:r>
              <a:rPr lang="es-AR" dirty="0" smtClean="0">
                <a:solidFill>
                  <a:prstClr val="black"/>
                </a:solidFill>
                <a:latin typeface="Times New Roman"/>
                <a:ea typeface="PMingLiU"/>
              </a:rPr>
              <a:t>Se </a:t>
            </a:r>
            <a:r>
              <a:rPr lang="es-AR" dirty="0">
                <a:solidFill>
                  <a:prstClr val="black"/>
                </a:solidFill>
                <a:latin typeface="Times New Roman"/>
                <a:ea typeface="PMingLiU"/>
              </a:rPr>
              <a:t>busca también corroborar </a:t>
            </a:r>
            <a:r>
              <a:rPr lang="es-AR" dirty="0">
                <a:solidFill>
                  <a:srgbClr val="C00000"/>
                </a:solidFill>
                <a:latin typeface="Times New Roman"/>
                <a:ea typeface="PMingLiU"/>
              </a:rPr>
              <a:t>si el resultado </a:t>
            </a:r>
            <a:r>
              <a:rPr lang="es-AR" dirty="0">
                <a:solidFill>
                  <a:prstClr val="black"/>
                </a:solidFill>
                <a:latin typeface="Times New Roman"/>
                <a:ea typeface="PMingLiU"/>
              </a:rPr>
              <a:t>obtenido</a:t>
            </a:r>
          </a:p>
          <a:p>
            <a:r>
              <a:rPr lang="es-AR" dirty="0" smtClean="0">
                <a:solidFill>
                  <a:srgbClr val="C00000"/>
                </a:solidFill>
                <a:latin typeface="Times New Roman"/>
                <a:ea typeface="PMingLiU"/>
              </a:rPr>
              <a:t>ha </a:t>
            </a:r>
            <a:r>
              <a:rPr lang="es-AR" dirty="0">
                <a:solidFill>
                  <a:srgbClr val="C00000"/>
                </a:solidFill>
                <a:latin typeface="Times New Roman"/>
                <a:ea typeface="PMingLiU"/>
              </a:rPr>
              <a:t>sido conveniente para el desarrollo de la ciudad </a:t>
            </a:r>
          </a:p>
          <a:p>
            <a:r>
              <a:rPr lang="es-AR" dirty="0">
                <a:solidFill>
                  <a:srgbClr val="C00000"/>
                </a:solidFill>
                <a:latin typeface="Times New Roman"/>
                <a:ea typeface="PMingLiU"/>
              </a:rPr>
              <a:t>y si ha significado una mejora de las condiciones de vida de sus </a:t>
            </a:r>
            <a:r>
              <a:rPr lang="es-AR" dirty="0" smtClean="0">
                <a:solidFill>
                  <a:srgbClr val="C00000"/>
                </a:solidFill>
                <a:latin typeface="Times New Roman"/>
                <a:ea typeface="PMingLiU"/>
              </a:rPr>
              <a:t>habitantes.</a:t>
            </a:r>
          </a:p>
          <a:p>
            <a:endParaRPr lang="es-AR" dirty="0">
              <a:solidFill>
                <a:srgbClr val="C00000"/>
              </a:solidFill>
              <a:latin typeface="Times New Roman"/>
              <a:ea typeface="PMingLiU"/>
            </a:endParaRPr>
          </a:p>
          <a:p>
            <a:endParaRPr lang="es-AR" dirty="0" smtClean="0">
              <a:solidFill>
                <a:srgbClr val="C00000"/>
              </a:solidFill>
              <a:latin typeface="Times New Roman"/>
              <a:ea typeface="PMingLiU"/>
            </a:endParaRPr>
          </a:p>
          <a:p>
            <a:r>
              <a:rPr lang="es-AR" b="1" dirty="0" smtClean="0">
                <a:solidFill>
                  <a:prstClr val="black"/>
                </a:solidFill>
                <a:latin typeface="Times New Roman"/>
                <a:ea typeface="PMingLiU"/>
              </a:rPr>
              <a:t>La cuestión de la equidad en el reparto de cargas y beneficios</a:t>
            </a:r>
            <a:endParaRPr lang="es-MX" b="1" dirty="0">
              <a:solidFill>
                <a:prstClr val="black"/>
              </a:solidFill>
            </a:endParaRPr>
          </a:p>
        </p:txBody>
      </p:sp>
    </p:spTree>
    <p:extLst>
      <p:ext uri="{BB962C8B-B14F-4D97-AF65-F5344CB8AC3E}">
        <p14:creationId xmlns:p14="http://schemas.microsoft.com/office/powerpoint/2010/main" val="20538172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48180" y="404664"/>
            <a:ext cx="7416824" cy="677108"/>
          </a:xfrm>
          <a:prstGeom prst="rect">
            <a:avLst/>
          </a:prstGeom>
          <a:noFill/>
        </p:spPr>
        <p:txBody>
          <a:bodyPr wrap="square" rtlCol="0">
            <a:spAutoFit/>
          </a:bodyPr>
          <a:lstStyle/>
          <a:p>
            <a:r>
              <a:rPr lang="es-MX" sz="2000" b="1" dirty="0" smtClean="0">
                <a:solidFill>
                  <a:srgbClr val="C00000"/>
                </a:solidFill>
              </a:rPr>
              <a:t>Reparto de cargas y beneficios</a:t>
            </a:r>
          </a:p>
          <a:p>
            <a:r>
              <a:rPr lang="es-MX" dirty="0" smtClean="0"/>
              <a:t>Marco legal: </a:t>
            </a:r>
            <a:r>
              <a:rPr lang="es-MX" dirty="0" err="1" smtClean="0"/>
              <a:t>codigo</a:t>
            </a:r>
            <a:r>
              <a:rPr lang="es-MX" dirty="0" smtClean="0"/>
              <a:t> - U37- bases del concurso- master plan</a:t>
            </a:r>
          </a:p>
        </p:txBody>
      </p:sp>
      <p:graphicFrame>
        <p:nvGraphicFramePr>
          <p:cNvPr id="3" name="2 Tabla"/>
          <p:cNvGraphicFramePr>
            <a:graphicFrameLocks noGrp="1"/>
          </p:cNvGraphicFramePr>
          <p:nvPr>
            <p:extLst>
              <p:ext uri="{D42A27DB-BD31-4B8C-83A1-F6EECF244321}">
                <p14:modId xmlns:p14="http://schemas.microsoft.com/office/powerpoint/2010/main" val="3540892806"/>
              </p:ext>
            </p:extLst>
          </p:nvPr>
        </p:nvGraphicFramePr>
        <p:xfrm>
          <a:off x="467544" y="1772816"/>
          <a:ext cx="8208915" cy="4536518"/>
        </p:xfrm>
        <a:graphic>
          <a:graphicData uri="http://schemas.openxmlformats.org/drawingml/2006/table">
            <a:tbl>
              <a:tblPr firstRow="1" firstCol="1" bandRow="1"/>
              <a:tblGrid>
                <a:gridCol w="2561971"/>
                <a:gridCol w="1425451"/>
                <a:gridCol w="1425451"/>
                <a:gridCol w="1425451"/>
                <a:gridCol w="1370591"/>
              </a:tblGrid>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dirty="0">
                          <a:effectLst/>
                          <a:latin typeface="Calibri"/>
                          <a:ea typeface="MS Mincho"/>
                          <a:cs typeface="Calibri"/>
                        </a:rPr>
                        <a:t> </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b="1" dirty="0">
                          <a:solidFill>
                            <a:srgbClr val="FF0000"/>
                          </a:solidFill>
                          <a:effectLst/>
                          <a:latin typeface="Calibri"/>
                          <a:ea typeface="MS Mincho"/>
                          <a:cs typeface="Calibri"/>
                        </a:rPr>
                        <a:t>Proyecto original</a:t>
                      </a:r>
                      <a:endParaRPr lang="es-MX" sz="14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b="1" dirty="0">
                          <a:solidFill>
                            <a:srgbClr val="FF0000"/>
                          </a:solidFill>
                          <a:effectLst/>
                          <a:latin typeface="Calibri"/>
                          <a:ea typeface="MS Mincho"/>
                          <a:cs typeface="Calibri"/>
                        </a:rPr>
                        <a:t>Proyecto catalán</a:t>
                      </a:r>
                      <a:endParaRPr lang="es-MX" sz="14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0"/>
                        </a:spcAft>
                      </a:pPr>
                      <a:r>
                        <a:rPr lang="es-MX" sz="1400" b="1" dirty="0">
                          <a:solidFill>
                            <a:srgbClr val="FF0000"/>
                          </a:solidFill>
                          <a:effectLst/>
                          <a:latin typeface="Calibri"/>
                          <a:ea typeface="Calibri"/>
                          <a:cs typeface="Times New Roman"/>
                        </a:rPr>
                        <a:t>Bases concurso</a:t>
                      </a:r>
                      <a:endParaRPr lang="es-MX" sz="1400"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b="1">
                          <a:effectLst/>
                          <a:latin typeface="Calibri"/>
                          <a:ea typeface="MS Mincho"/>
                          <a:cs typeface="Calibri"/>
                        </a:rPr>
                        <a:t>Resultado final</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b="1" dirty="0">
                          <a:effectLst/>
                          <a:latin typeface="Calibri"/>
                          <a:ea typeface="MS Mincho"/>
                          <a:cs typeface="Calibri"/>
                        </a:rPr>
                        <a:t>Total </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b="1" dirty="0">
                          <a:effectLst/>
                          <a:latin typeface="Calibri"/>
                          <a:ea typeface="MS Mincho"/>
                          <a:cs typeface="Calibri"/>
                        </a:rPr>
                        <a:t>170 has</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dirty="0">
                          <a:effectLst/>
                          <a:latin typeface="Calibri"/>
                          <a:ea typeface="MS Mincho"/>
                          <a:cs typeface="Calibri"/>
                        </a:rPr>
                        <a:t>diques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39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dirty="0" err="1">
                          <a:effectLst/>
                          <a:latin typeface="Calibri"/>
                          <a:ea typeface="MS Mincho"/>
                          <a:cs typeface="Calibri"/>
                        </a:rPr>
                        <a:t>Area</a:t>
                      </a:r>
                      <a:r>
                        <a:rPr lang="es-ES_tradnl" sz="1400" dirty="0">
                          <a:effectLst/>
                          <a:latin typeface="Calibri"/>
                          <a:ea typeface="MS Mincho"/>
                          <a:cs typeface="Calibri"/>
                        </a:rPr>
                        <a:t> docks  </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19 ha</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a:effectLst/>
                          <a:latin typeface="Calibri"/>
                          <a:ea typeface="MS Mincho"/>
                          <a:cs typeface="Calibri"/>
                        </a:rPr>
                        <a:t>Area tren </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14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dirty="0">
                          <a:effectLst/>
                          <a:latin typeface="Calibri"/>
                          <a:ea typeface="MS Mincho"/>
                          <a:cs typeface="Calibri"/>
                        </a:rPr>
                        <a:t>Vialidad troncal</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  6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b="1" dirty="0">
                          <a:effectLst/>
                          <a:latin typeface="Calibri"/>
                          <a:ea typeface="MS Mincho"/>
                          <a:cs typeface="Calibri"/>
                        </a:rPr>
                        <a:t>Superficie madero Oeste</a:t>
                      </a:r>
                      <a:endParaRPr lang="es-MX" sz="14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600" b="1" dirty="0" smtClean="0">
                          <a:solidFill>
                            <a:schemeClr val="tx1"/>
                          </a:solidFill>
                          <a:effectLst/>
                          <a:latin typeface="Calibri"/>
                          <a:ea typeface="MS Mincho"/>
                          <a:cs typeface="Calibri"/>
                        </a:rPr>
                        <a:t>40.5 has</a:t>
                      </a:r>
                      <a:endParaRPr lang="es-MX"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hMerge="1">
                  <a:txBody>
                    <a:bodyPr/>
                    <a:lstStyle/>
                    <a:p>
                      <a:endParaRPr lang="es-MX"/>
                    </a:p>
                  </a:txBody>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b="1">
                          <a:effectLst/>
                          <a:latin typeface="Calibri"/>
                          <a:ea typeface="MS Mincho"/>
                          <a:cs typeface="Calibri"/>
                        </a:rPr>
                        <a:t>Superficie madero este</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92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88.2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93.84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600" b="1" dirty="0">
                          <a:solidFill>
                            <a:schemeClr val="tx1"/>
                          </a:solidFill>
                          <a:effectLst/>
                          <a:latin typeface="Calibri"/>
                          <a:ea typeface="MS Mincho"/>
                          <a:cs typeface="Calibri"/>
                        </a:rPr>
                        <a:t>90 has</a:t>
                      </a:r>
                      <a:endParaRPr lang="es-MX"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a:effectLst/>
                          <a:latin typeface="Calibri"/>
                          <a:ea typeface="MS Mincho"/>
                          <a:cs typeface="Calibri"/>
                        </a:rPr>
                        <a:t>Sup del terreno comercializable</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45.4 has </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45.73has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46.85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600" b="1" dirty="0">
                          <a:solidFill>
                            <a:srgbClr val="C00000"/>
                          </a:solidFill>
                          <a:effectLst/>
                          <a:latin typeface="Calibri"/>
                          <a:ea typeface="MS Mincho"/>
                          <a:cs typeface="Calibri"/>
                        </a:rPr>
                        <a:t>46.9 has</a:t>
                      </a:r>
                      <a:endParaRPr lang="es-MX" sz="1600" b="1" dirty="0">
                        <a:solidFill>
                          <a:srgbClr val="C0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a:effectLst/>
                          <a:latin typeface="Calibri"/>
                          <a:ea typeface="MS Mincho"/>
                          <a:cs typeface="Calibri"/>
                        </a:rPr>
                        <a:t>Vialidad y aceras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29.3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a:effectLst/>
                          <a:latin typeface="Calibri"/>
                          <a:ea typeface="MS Mincho"/>
                          <a:cs typeface="Calibri"/>
                        </a:rPr>
                        <a:t>31.5has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24.56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a:effectLst/>
                          <a:latin typeface="Calibri"/>
                          <a:ea typeface="MS Mincho"/>
                          <a:cs typeface="Calibri"/>
                        </a:rPr>
                        <a:t>15.1 has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15000"/>
                        </a:lnSpc>
                        <a:spcAft>
                          <a:spcPts val="0"/>
                        </a:spcAft>
                      </a:pPr>
                      <a:r>
                        <a:rPr lang="es-ES_tradnl" sz="1400">
                          <a:effectLst/>
                          <a:latin typeface="Calibri"/>
                          <a:ea typeface="MS Mincho"/>
                          <a:cs typeface="Calibri"/>
                        </a:rPr>
                        <a:t>Áreas verdes</a:t>
                      </a:r>
                      <a:endParaRPr lang="es-MX" sz="1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11.3 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a:effectLst/>
                          <a:latin typeface="Calibri"/>
                          <a:ea typeface="MS Mincho"/>
                          <a:cs typeface="Calibri"/>
                        </a:rPr>
                        <a:t>10.97has</a:t>
                      </a:r>
                      <a:endParaRPr lang="es-MX"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18.84 has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ES_tradnl" sz="1400" dirty="0" smtClean="0">
                          <a:effectLst/>
                          <a:latin typeface="Calibri"/>
                          <a:ea typeface="MS Mincho"/>
                          <a:cs typeface="Calibri"/>
                        </a:rPr>
                        <a:t>  </a:t>
                      </a:r>
                      <a:r>
                        <a:rPr lang="es-ES_tradnl" sz="1400" b="1" dirty="0">
                          <a:solidFill>
                            <a:srgbClr val="00B050"/>
                          </a:solidFill>
                          <a:effectLst/>
                          <a:latin typeface="Calibri"/>
                          <a:ea typeface="MS Mincho"/>
                          <a:cs typeface="Calibri"/>
                        </a:rPr>
                        <a:t>28 has</a:t>
                      </a:r>
                      <a:endParaRPr lang="es-MX" sz="1400" b="1" dirty="0">
                        <a:solidFill>
                          <a:srgbClr val="00B05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0"/>
                        </a:spcAft>
                      </a:pPr>
                      <a:r>
                        <a:rPr lang="es-MX" sz="1400">
                          <a:effectLst/>
                          <a:latin typeface="Calibri"/>
                          <a:ea typeface="Calibri"/>
                          <a:cs typeface="Times New Roman"/>
                        </a:rPr>
                        <a:t>M2 construibles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3.381 550 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3.033.505 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1.395.752 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600" b="1" dirty="0">
                          <a:solidFill>
                            <a:srgbClr val="C00000"/>
                          </a:solidFill>
                          <a:effectLst/>
                          <a:latin typeface="Calibri"/>
                          <a:ea typeface="Calibri"/>
                          <a:cs typeface="Times New Roman"/>
                        </a:rPr>
                        <a:t>2.615.801m2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0"/>
                        </a:spcAft>
                      </a:pPr>
                      <a:r>
                        <a:rPr lang="es-MX" sz="1400">
                          <a:effectLst/>
                          <a:latin typeface="Calibri"/>
                          <a:ea typeface="Calibri"/>
                          <a:cs typeface="Times New Roman"/>
                        </a:rPr>
                        <a:t>FOT global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3.67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3.43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1.48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2.90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240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spcAft>
                          <a:spcPts val="0"/>
                        </a:spcAft>
                      </a:pPr>
                      <a:r>
                        <a:rPr lang="es-MX" sz="1400">
                          <a:effectLst/>
                          <a:latin typeface="Calibri"/>
                          <a:ea typeface="Calibri"/>
                          <a:cs typeface="Times New Roman"/>
                        </a:rPr>
                        <a:t>FOT Sup comercializable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7.44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a:effectLst/>
                          <a:latin typeface="Calibri"/>
                          <a:ea typeface="Calibri"/>
                          <a:cs typeface="Times New Roman"/>
                        </a:rPr>
                        <a:t>6.66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2.97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r">
                        <a:lnSpc>
                          <a:spcPct val="115000"/>
                        </a:lnSpc>
                        <a:spcAft>
                          <a:spcPts val="0"/>
                        </a:spcAft>
                      </a:pPr>
                      <a:r>
                        <a:rPr lang="es-MX" sz="1400" dirty="0">
                          <a:effectLst/>
                          <a:latin typeface="Calibri"/>
                          <a:ea typeface="Calibri"/>
                          <a:cs typeface="Times New Roman"/>
                        </a:rPr>
                        <a:t>5.55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113420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28580" y="260648"/>
            <a:ext cx="7776864" cy="6791603"/>
          </a:xfrm>
          <a:prstGeom prst="rect">
            <a:avLst/>
          </a:prstGeom>
        </p:spPr>
        <p:txBody>
          <a:bodyPr wrap="square">
            <a:spAutoFit/>
          </a:bodyPr>
          <a:lstStyle/>
          <a:p>
            <a:pPr>
              <a:spcAft>
                <a:spcPts val="1000"/>
              </a:spcAft>
            </a:pPr>
            <a:r>
              <a:rPr lang="es-MX" sz="1600" b="1" dirty="0" smtClean="0">
                <a:solidFill>
                  <a:prstClr val="black"/>
                </a:solidFill>
                <a:ea typeface="Calibri"/>
                <a:cs typeface="Times New Roman"/>
              </a:rPr>
              <a:t>Ingresos</a:t>
            </a:r>
          </a:p>
          <a:p>
            <a:pPr>
              <a:spcAft>
                <a:spcPts val="1000"/>
              </a:spcAft>
            </a:pPr>
            <a:r>
              <a:rPr lang="es-MX" sz="1600" dirty="0" smtClean="0">
                <a:solidFill>
                  <a:prstClr val="black"/>
                </a:solidFill>
                <a:ea typeface="Calibri"/>
                <a:cs typeface="Times New Roman"/>
              </a:rPr>
              <a:t>Ingresos venta de tierra (hasta la fecha del trabajo)………. 257. 7 millones</a:t>
            </a:r>
          </a:p>
          <a:p>
            <a:pPr>
              <a:spcAft>
                <a:spcPts val="1000"/>
              </a:spcAft>
            </a:pPr>
            <a:r>
              <a:rPr lang="es-MX" sz="1600" dirty="0" smtClean="0">
                <a:solidFill>
                  <a:prstClr val="black"/>
                </a:solidFill>
                <a:ea typeface="Calibri"/>
                <a:cs typeface="Times New Roman"/>
              </a:rPr>
              <a:t>Ingresos por usufructo y concesiones……………………………..…22.5 millones</a:t>
            </a:r>
          </a:p>
          <a:p>
            <a:pPr>
              <a:spcAft>
                <a:spcPts val="1000"/>
              </a:spcAft>
            </a:pPr>
            <a:r>
              <a:rPr lang="es-MX" sz="1600" dirty="0" smtClean="0">
                <a:solidFill>
                  <a:prstClr val="black"/>
                </a:solidFill>
                <a:ea typeface="Calibri"/>
                <a:cs typeface="Times New Roman"/>
              </a:rPr>
              <a:t>Estimación ventas futuras …………………………………………………50    millones</a:t>
            </a:r>
          </a:p>
          <a:p>
            <a:pPr>
              <a:spcAft>
                <a:spcPts val="1000"/>
              </a:spcAft>
            </a:pPr>
            <a:r>
              <a:rPr lang="es-MX" sz="1600" b="1" dirty="0" smtClean="0">
                <a:solidFill>
                  <a:srgbClr val="FF0000"/>
                </a:solidFill>
                <a:ea typeface="Calibri"/>
                <a:cs typeface="Times New Roman"/>
              </a:rPr>
              <a:t>Total ingresos </a:t>
            </a:r>
            <a:r>
              <a:rPr lang="es-MX" sz="1600" dirty="0" smtClean="0">
                <a:solidFill>
                  <a:prstClr val="black"/>
                </a:solidFill>
                <a:ea typeface="Calibri"/>
                <a:cs typeface="Times New Roman"/>
              </a:rPr>
              <a:t>……………………………………………………………….. </a:t>
            </a:r>
            <a:r>
              <a:rPr lang="es-MX" sz="1600" b="1" dirty="0" smtClean="0">
                <a:solidFill>
                  <a:srgbClr val="FF0000"/>
                </a:solidFill>
                <a:ea typeface="Calibri"/>
                <a:cs typeface="Times New Roman"/>
              </a:rPr>
              <a:t>330.2 millones</a:t>
            </a:r>
            <a:endParaRPr lang="es-MX" sz="1600" dirty="0" smtClean="0">
              <a:solidFill>
                <a:srgbClr val="FF0000"/>
              </a:solidFill>
              <a:ea typeface="Calibri"/>
              <a:cs typeface="Times New Roman"/>
            </a:endParaRPr>
          </a:p>
          <a:p>
            <a:pPr>
              <a:spcAft>
                <a:spcPts val="1000"/>
              </a:spcAft>
            </a:pPr>
            <a:r>
              <a:rPr lang="es-MX" sz="1600" b="1" dirty="0" smtClean="0">
                <a:solidFill>
                  <a:prstClr val="black"/>
                </a:solidFill>
                <a:ea typeface="Calibri"/>
                <a:cs typeface="Times New Roman"/>
              </a:rPr>
              <a:t>Egresos </a:t>
            </a:r>
            <a:endParaRPr lang="es-MX" sz="1600" dirty="0" smtClean="0">
              <a:solidFill>
                <a:prstClr val="black"/>
              </a:solidFill>
              <a:ea typeface="Calibri"/>
              <a:cs typeface="Times New Roman"/>
            </a:endParaRPr>
          </a:p>
          <a:p>
            <a:pPr>
              <a:spcAft>
                <a:spcPts val="1000"/>
              </a:spcAft>
            </a:pPr>
            <a:r>
              <a:rPr lang="es-MX" sz="1600" b="1" dirty="0" smtClean="0">
                <a:solidFill>
                  <a:prstClr val="black"/>
                </a:solidFill>
                <a:ea typeface="Calibri"/>
                <a:cs typeface="Times New Roman"/>
              </a:rPr>
              <a:t>Valor terreno (tasación fiscal)………………………………………    60 millones</a:t>
            </a:r>
            <a:endParaRPr lang="es-MX" sz="1600" dirty="0" smtClean="0">
              <a:solidFill>
                <a:prstClr val="black"/>
              </a:solidFill>
              <a:ea typeface="Calibri"/>
              <a:cs typeface="Times New Roman"/>
            </a:endParaRPr>
          </a:p>
          <a:p>
            <a:pPr>
              <a:spcAft>
                <a:spcPts val="1000"/>
              </a:spcAft>
            </a:pPr>
            <a:r>
              <a:rPr lang="es-MX" sz="1600" b="1" dirty="0" smtClean="0">
                <a:solidFill>
                  <a:prstClr val="black"/>
                </a:solidFill>
                <a:ea typeface="Calibri"/>
                <a:cs typeface="Times New Roman"/>
              </a:rPr>
              <a:t>Trabajos  de urbanización  …………………………………………….113 millones</a:t>
            </a:r>
            <a:endParaRPr lang="es-MX" sz="1600" dirty="0" smtClean="0">
              <a:solidFill>
                <a:prstClr val="black"/>
              </a:solidFill>
              <a:ea typeface="Calibri"/>
              <a:cs typeface="Times New Roman"/>
            </a:endParaRPr>
          </a:p>
          <a:p>
            <a:pPr>
              <a:spcAft>
                <a:spcPts val="1000"/>
              </a:spcAft>
            </a:pPr>
            <a:r>
              <a:rPr lang="es-MX" sz="1600" b="1" dirty="0" smtClean="0">
                <a:solidFill>
                  <a:prstClr val="black"/>
                </a:solidFill>
                <a:ea typeface="Calibri"/>
                <a:cs typeface="Times New Roman"/>
              </a:rPr>
              <a:t>Gastos operativos…………………………………………………………..92 millones (*)</a:t>
            </a:r>
            <a:endParaRPr lang="es-MX" sz="1600" dirty="0" smtClean="0">
              <a:solidFill>
                <a:prstClr val="black"/>
              </a:solidFill>
              <a:ea typeface="Calibri"/>
              <a:cs typeface="Times New Roman"/>
            </a:endParaRPr>
          </a:p>
          <a:p>
            <a:pPr>
              <a:spcAft>
                <a:spcPts val="1000"/>
              </a:spcAft>
            </a:pPr>
            <a:r>
              <a:rPr lang="es-MX" sz="1600" b="1" dirty="0" smtClean="0">
                <a:solidFill>
                  <a:prstClr val="black"/>
                </a:solidFill>
                <a:ea typeface="Calibri"/>
                <a:cs typeface="Times New Roman"/>
              </a:rPr>
              <a:t>Mantenimiento y seguridad (durante 20 años) ……………….40 millones</a:t>
            </a:r>
            <a:endParaRPr lang="es-MX" sz="1600" dirty="0" smtClean="0">
              <a:solidFill>
                <a:prstClr val="black"/>
              </a:solidFill>
              <a:ea typeface="Calibri"/>
              <a:cs typeface="Times New Roman"/>
            </a:endParaRPr>
          </a:p>
          <a:p>
            <a:pPr>
              <a:spcAft>
                <a:spcPts val="1000"/>
              </a:spcAft>
            </a:pPr>
            <a:r>
              <a:rPr lang="es-MX" sz="1600" b="1" dirty="0" smtClean="0">
                <a:solidFill>
                  <a:srgbClr val="FF0000"/>
                </a:solidFill>
                <a:ea typeface="Calibri"/>
                <a:cs typeface="Times New Roman"/>
              </a:rPr>
              <a:t>Total egresos </a:t>
            </a:r>
            <a:r>
              <a:rPr lang="es-MX" sz="1600" b="1" dirty="0" smtClean="0">
                <a:solidFill>
                  <a:prstClr val="black"/>
                </a:solidFill>
                <a:ea typeface="Calibri"/>
                <a:cs typeface="Times New Roman"/>
              </a:rPr>
              <a:t>:no incluye </a:t>
            </a:r>
            <a:r>
              <a:rPr lang="es-MX" sz="1600" b="1" dirty="0" err="1" smtClean="0">
                <a:solidFill>
                  <a:prstClr val="black"/>
                </a:solidFill>
                <a:ea typeface="Calibri"/>
                <a:cs typeface="Times New Roman"/>
              </a:rPr>
              <a:t>Know</a:t>
            </a:r>
            <a:r>
              <a:rPr lang="es-MX" sz="1600" b="1" dirty="0" smtClean="0">
                <a:solidFill>
                  <a:prstClr val="black"/>
                </a:solidFill>
                <a:ea typeface="Calibri"/>
                <a:cs typeface="Times New Roman"/>
              </a:rPr>
              <a:t> </a:t>
            </a:r>
            <a:r>
              <a:rPr lang="es-MX" sz="1600" b="1" dirty="0" err="1" smtClean="0">
                <a:solidFill>
                  <a:prstClr val="black"/>
                </a:solidFill>
                <a:ea typeface="Calibri"/>
                <a:cs typeface="Times New Roman"/>
              </a:rPr>
              <a:t>how</a:t>
            </a:r>
            <a:r>
              <a:rPr lang="es-MX" sz="1600" b="1" dirty="0" smtClean="0">
                <a:solidFill>
                  <a:prstClr val="black"/>
                </a:solidFill>
                <a:ea typeface="Calibri"/>
                <a:cs typeface="Times New Roman"/>
              </a:rPr>
              <a:t> (** )……………………… </a:t>
            </a:r>
            <a:r>
              <a:rPr lang="es-MX" sz="1600" b="1" dirty="0" smtClean="0">
                <a:solidFill>
                  <a:srgbClr val="FF0000"/>
                </a:solidFill>
                <a:ea typeface="Calibri"/>
                <a:cs typeface="Times New Roman"/>
              </a:rPr>
              <a:t>305 millones</a:t>
            </a:r>
            <a:endParaRPr lang="es-MX" sz="1600" dirty="0" smtClean="0">
              <a:solidFill>
                <a:srgbClr val="FF0000"/>
              </a:solidFill>
              <a:ea typeface="Calibri"/>
              <a:cs typeface="Times New Roman"/>
            </a:endParaRPr>
          </a:p>
          <a:p>
            <a:pPr>
              <a:spcAft>
                <a:spcPts val="1000"/>
              </a:spcAft>
            </a:pPr>
            <a:r>
              <a:rPr lang="es-MX" sz="1600" b="1" dirty="0" smtClean="0">
                <a:solidFill>
                  <a:prstClr val="black"/>
                </a:solidFill>
                <a:ea typeface="Calibri"/>
                <a:cs typeface="Times New Roman"/>
              </a:rPr>
              <a:t>Resultado (330.2m - 305m = 25.2m)……………………………… 25.2 millones</a:t>
            </a:r>
            <a:endParaRPr lang="es-MX" sz="1600" dirty="0" smtClean="0">
              <a:solidFill>
                <a:prstClr val="black"/>
              </a:solidFill>
              <a:ea typeface="Calibri"/>
              <a:cs typeface="Times New Roman"/>
            </a:endParaRPr>
          </a:p>
          <a:p>
            <a:pPr>
              <a:spcAft>
                <a:spcPts val="1000"/>
              </a:spcAft>
            </a:pPr>
            <a:r>
              <a:rPr lang="es-MX" sz="1600" b="1" dirty="0" smtClean="0">
                <a:solidFill>
                  <a:prstClr val="black"/>
                </a:solidFill>
                <a:ea typeface="Calibri"/>
                <a:cs typeface="Times New Roman"/>
              </a:rPr>
              <a:t>Resultado antes de futuras ventas = -24.8 millones (debe a los socios una parte del valor de la tierra que en su momento no debió pagar) en rigor deja de ganar.</a:t>
            </a:r>
          </a:p>
          <a:p>
            <a:pPr>
              <a:spcAft>
                <a:spcPts val="1000"/>
              </a:spcAft>
            </a:pPr>
            <a:r>
              <a:rPr lang="es-MX" sz="1600" b="1" dirty="0" smtClean="0">
                <a:solidFill>
                  <a:prstClr val="black"/>
                </a:solidFill>
                <a:ea typeface="Calibri"/>
                <a:cs typeface="Times New Roman"/>
              </a:rPr>
              <a:t>  </a:t>
            </a:r>
          </a:p>
          <a:p>
            <a:pPr>
              <a:spcAft>
                <a:spcPts val="1000"/>
              </a:spcAft>
            </a:pPr>
            <a:r>
              <a:rPr lang="es-MX" sz="1600" b="1" dirty="0" smtClean="0">
                <a:solidFill>
                  <a:prstClr val="black"/>
                </a:solidFill>
                <a:ea typeface="Calibri"/>
                <a:cs typeface="Times New Roman"/>
              </a:rPr>
              <a:t>(*) </a:t>
            </a:r>
            <a:r>
              <a:rPr lang="es-MX" sz="1400" b="1" dirty="0" smtClean="0">
                <a:solidFill>
                  <a:prstClr val="black"/>
                </a:solidFill>
                <a:ea typeface="Calibri"/>
                <a:cs typeface="Times New Roman"/>
              </a:rPr>
              <a:t>Se descomponen en operación 50m+ administración 22m+ impuestos 20m= 92m)</a:t>
            </a:r>
            <a:endParaRPr lang="es-MX" sz="1400" dirty="0" smtClean="0">
              <a:solidFill>
                <a:prstClr val="black"/>
              </a:solidFill>
              <a:ea typeface="Calibri"/>
              <a:cs typeface="Times New Roman"/>
            </a:endParaRPr>
          </a:p>
          <a:p>
            <a:pPr>
              <a:spcAft>
                <a:spcPts val="1000"/>
              </a:spcAft>
            </a:pPr>
            <a:r>
              <a:rPr lang="es-MX" sz="1600" b="1" dirty="0" smtClean="0">
                <a:solidFill>
                  <a:prstClr val="black"/>
                </a:solidFill>
                <a:ea typeface="Calibri"/>
                <a:cs typeface="Times New Roman"/>
              </a:rPr>
              <a:t>(**) </a:t>
            </a:r>
            <a:r>
              <a:rPr lang="es-MX" sz="1400" b="1" dirty="0" err="1" smtClean="0">
                <a:solidFill>
                  <a:prstClr val="black"/>
                </a:solidFill>
                <a:ea typeface="Calibri"/>
                <a:cs typeface="Times New Roman"/>
              </a:rPr>
              <a:t>Know</a:t>
            </a:r>
            <a:r>
              <a:rPr lang="es-MX" sz="1400" b="1" dirty="0" smtClean="0">
                <a:solidFill>
                  <a:prstClr val="black"/>
                </a:solidFill>
                <a:ea typeface="Calibri"/>
                <a:cs typeface="Times New Roman"/>
              </a:rPr>
              <a:t> </a:t>
            </a:r>
            <a:r>
              <a:rPr lang="es-MX" sz="1400" b="1" dirty="0" err="1" smtClean="0">
                <a:solidFill>
                  <a:prstClr val="black"/>
                </a:solidFill>
                <a:ea typeface="Calibri"/>
                <a:cs typeface="Times New Roman"/>
              </a:rPr>
              <a:t>How</a:t>
            </a:r>
            <a:r>
              <a:rPr lang="es-MX" sz="1400" b="1" dirty="0" smtClean="0">
                <a:solidFill>
                  <a:prstClr val="black"/>
                </a:solidFill>
                <a:ea typeface="Calibri"/>
                <a:cs typeface="Times New Roman"/>
              </a:rPr>
              <a:t> + norma (valuados en 60 millones no se consideraron en los costos, nadie los pagó y solo sirvieron para que el municipio accediera al 50% de la sociedad)</a:t>
            </a:r>
            <a:endParaRPr lang="es-MX" sz="1400" dirty="0" smtClean="0">
              <a:solidFill>
                <a:prstClr val="black"/>
              </a:solidFill>
              <a:ea typeface="Calibri"/>
              <a:cs typeface="Times New Roman"/>
            </a:endParaRPr>
          </a:p>
          <a:p>
            <a:pPr>
              <a:spcAft>
                <a:spcPts val="1000"/>
              </a:spcAft>
            </a:pPr>
            <a:endParaRPr lang="es-MX" sz="1600" dirty="0" smtClean="0">
              <a:solidFill>
                <a:prstClr val="black"/>
              </a:solidFill>
              <a:ea typeface="Calibri"/>
              <a:cs typeface="Times New Roman"/>
            </a:endParaRPr>
          </a:p>
        </p:txBody>
      </p:sp>
    </p:spTree>
    <p:extLst>
      <p:ext uri="{BB962C8B-B14F-4D97-AF65-F5344CB8AC3E}">
        <p14:creationId xmlns:p14="http://schemas.microsoft.com/office/powerpoint/2010/main" val="1396909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19672" y="1997839"/>
            <a:ext cx="6120680" cy="2031325"/>
          </a:xfrm>
          <a:prstGeom prst="rect">
            <a:avLst/>
          </a:prstGeom>
        </p:spPr>
        <p:txBody>
          <a:bodyPr wrap="square">
            <a:spAutoFit/>
          </a:bodyPr>
          <a:lstStyle/>
          <a:p>
            <a:pPr>
              <a:spcAft>
                <a:spcPts val="0"/>
              </a:spcAft>
            </a:pPr>
            <a:r>
              <a:rPr lang="es-AR" dirty="0">
                <a:ea typeface="Times New Roman"/>
                <a:cs typeface="Times New Roman"/>
              </a:rPr>
              <a:t>Si lo miramos </a:t>
            </a:r>
            <a:r>
              <a:rPr lang="es-AR" dirty="0" smtClean="0">
                <a:ea typeface="Times New Roman"/>
                <a:cs typeface="Times New Roman"/>
              </a:rPr>
              <a:t>desde el proceso productivo </a:t>
            </a:r>
            <a:r>
              <a:rPr lang="es-AR" dirty="0">
                <a:ea typeface="Times New Roman"/>
                <a:cs typeface="Times New Roman"/>
              </a:rPr>
              <a:t>que desencadena, </a:t>
            </a:r>
            <a:r>
              <a:rPr lang="es-AR" dirty="0" smtClean="0">
                <a:ea typeface="Times New Roman"/>
                <a:cs typeface="Times New Roman"/>
              </a:rPr>
              <a:t>inversión de </a:t>
            </a:r>
            <a:r>
              <a:rPr lang="es-MX" b="1" dirty="0">
                <a:solidFill>
                  <a:srgbClr val="C00000"/>
                </a:solidFill>
                <a:ea typeface="Calibri"/>
                <a:cs typeface="Times New Roman"/>
              </a:rPr>
              <a:t>113.450 millones en obras de urbanización</a:t>
            </a:r>
            <a:r>
              <a:rPr lang="es-MX" dirty="0">
                <a:ea typeface="Calibri"/>
                <a:cs typeface="Times New Roman"/>
              </a:rPr>
              <a:t>, </a:t>
            </a:r>
            <a:endParaRPr lang="es-MX" dirty="0" smtClean="0">
              <a:ea typeface="Calibri"/>
              <a:cs typeface="Times New Roman"/>
            </a:endParaRPr>
          </a:p>
          <a:p>
            <a:pPr>
              <a:spcAft>
                <a:spcPts val="0"/>
              </a:spcAft>
            </a:pPr>
            <a:r>
              <a:rPr lang="es-MX" dirty="0" smtClean="0">
                <a:ea typeface="Calibri"/>
                <a:cs typeface="Times New Roman"/>
              </a:rPr>
              <a:t>que </a:t>
            </a:r>
            <a:r>
              <a:rPr lang="es-MX" dirty="0">
                <a:ea typeface="Calibri"/>
                <a:cs typeface="Times New Roman"/>
              </a:rPr>
              <a:t>el estado no debió </a:t>
            </a:r>
            <a:r>
              <a:rPr lang="es-MX" dirty="0" smtClean="0">
                <a:ea typeface="Calibri"/>
                <a:cs typeface="Times New Roman"/>
              </a:rPr>
              <a:t>pagar</a:t>
            </a:r>
            <a:r>
              <a:rPr lang="es-MX" dirty="0">
                <a:ea typeface="Calibri"/>
                <a:cs typeface="Times New Roman"/>
              </a:rPr>
              <a:t> </a:t>
            </a:r>
            <a:r>
              <a:rPr lang="es-MX" dirty="0" smtClean="0">
                <a:ea typeface="Calibri"/>
                <a:cs typeface="Times New Roman"/>
              </a:rPr>
              <a:t>(porque </a:t>
            </a:r>
            <a:r>
              <a:rPr lang="es-MX" dirty="0">
                <a:ea typeface="Calibri"/>
                <a:cs typeface="Times New Roman"/>
              </a:rPr>
              <a:t>lo hiso la Corporación) </a:t>
            </a:r>
            <a:endParaRPr lang="es-MX" dirty="0" smtClean="0">
              <a:ea typeface="Calibri"/>
              <a:cs typeface="Times New Roman"/>
            </a:endParaRPr>
          </a:p>
          <a:p>
            <a:pPr>
              <a:spcAft>
                <a:spcPts val="0"/>
              </a:spcAft>
            </a:pPr>
            <a:endParaRPr lang="es-MX" dirty="0">
              <a:ea typeface="Calibri"/>
              <a:cs typeface="Times New Roman"/>
            </a:endParaRPr>
          </a:p>
          <a:p>
            <a:pPr>
              <a:spcAft>
                <a:spcPts val="0"/>
              </a:spcAft>
            </a:pPr>
            <a:r>
              <a:rPr lang="es-MX" dirty="0" smtClean="0">
                <a:ea typeface="Calibri"/>
                <a:cs typeface="Times New Roman"/>
              </a:rPr>
              <a:t>y más </a:t>
            </a:r>
            <a:r>
              <a:rPr lang="es-MX" dirty="0">
                <a:ea typeface="Calibri"/>
                <a:cs typeface="Times New Roman"/>
              </a:rPr>
              <a:t>de </a:t>
            </a:r>
            <a:r>
              <a:rPr lang="es-MX" b="1" dirty="0" smtClean="0">
                <a:solidFill>
                  <a:srgbClr val="C00000"/>
                </a:solidFill>
                <a:ea typeface="Calibri"/>
                <a:cs typeface="Times New Roman"/>
              </a:rPr>
              <a:t>2.2640 </a:t>
            </a:r>
            <a:r>
              <a:rPr lang="es-MX" b="1" dirty="0">
                <a:solidFill>
                  <a:srgbClr val="C00000"/>
                </a:solidFill>
                <a:ea typeface="Calibri"/>
                <a:cs typeface="Times New Roman"/>
              </a:rPr>
              <a:t>millones U$S de inversión en obras privadas </a:t>
            </a:r>
            <a:r>
              <a:rPr lang="es-MX" dirty="0">
                <a:ea typeface="Calibri"/>
                <a:cs typeface="Times New Roman"/>
              </a:rPr>
              <a:t>, considerando que en total </a:t>
            </a:r>
            <a:r>
              <a:rPr lang="es-MX" dirty="0" smtClean="0">
                <a:ea typeface="Calibri"/>
                <a:cs typeface="Times New Roman"/>
              </a:rPr>
              <a:t>ya se </a:t>
            </a:r>
            <a:r>
              <a:rPr lang="es-MX" dirty="0">
                <a:ea typeface="Calibri"/>
                <a:cs typeface="Times New Roman"/>
              </a:rPr>
              <a:t>han edificado más de </a:t>
            </a:r>
            <a:r>
              <a:rPr lang="es-MX" dirty="0" smtClean="0">
                <a:ea typeface="Calibri"/>
                <a:cs typeface="Times New Roman"/>
              </a:rPr>
              <a:t>2.26 </a:t>
            </a:r>
            <a:r>
              <a:rPr lang="es-MX" dirty="0">
                <a:ea typeface="Calibri"/>
                <a:cs typeface="Times New Roman"/>
              </a:rPr>
              <a:t>millones de m2</a:t>
            </a:r>
            <a:r>
              <a:rPr lang="es-MX" dirty="0" smtClean="0">
                <a:ea typeface="Calibri"/>
                <a:cs typeface="Times New Roman"/>
              </a:rPr>
              <a:t>.</a:t>
            </a:r>
            <a:endParaRPr lang="es-MX" sz="2000" dirty="0">
              <a:effectLst/>
              <a:latin typeface="Times New Roman"/>
              <a:ea typeface="Times New Roman"/>
            </a:endParaRPr>
          </a:p>
        </p:txBody>
      </p:sp>
    </p:spTree>
    <p:extLst>
      <p:ext uri="{BB962C8B-B14F-4D97-AF65-F5344CB8AC3E}">
        <p14:creationId xmlns:p14="http://schemas.microsoft.com/office/powerpoint/2010/main" val="13014467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43608" y="1412776"/>
            <a:ext cx="7416824" cy="3447098"/>
          </a:xfrm>
          <a:prstGeom prst="rect">
            <a:avLst/>
          </a:prstGeom>
        </p:spPr>
        <p:txBody>
          <a:bodyPr wrap="square">
            <a:spAutoFit/>
          </a:bodyPr>
          <a:lstStyle/>
          <a:p>
            <a:r>
              <a:rPr lang="es-AR" sz="2000" b="1" dirty="0" smtClean="0">
                <a:solidFill>
                  <a:srgbClr val="C00000"/>
                </a:solidFill>
                <a:latin typeface="Times New Roman"/>
                <a:ea typeface="Times New Roman"/>
                <a:cs typeface="Calibri"/>
              </a:rPr>
              <a:t>Percepción </a:t>
            </a:r>
            <a:r>
              <a:rPr lang="es-AR" sz="2000" b="1" dirty="0">
                <a:solidFill>
                  <a:srgbClr val="C00000"/>
                </a:solidFill>
                <a:latin typeface="Times New Roman"/>
                <a:ea typeface="Times New Roman"/>
                <a:cs typeface="Calibri"/>
              </a:rPr>
              <a:t>de impuestos </a:t>
            </a:r>
            <a:r>
              <a:rPr lang="es-AR" sz="2000" b="1" dirty="0" smtClean="0">
                <a:solidFill>
                  <a:srgbClr val="C00000"/>
                </a:solidFill>
                <a:latin typeface="Times New Roman"/>
                <a:ea typeface="Times New Roman"/>
                <a:cs typeface="Calibri"/>
              </a:rPr>
              <a:t>:</a:t>
            </a:r>
          </a:p>
          <a:p>
            <a:endParaRPr lang="es-AR" b="1" dirty="0" smtClean="0">
              <a:latin typeface="Times New Roman"/>
              <a:ea typeface="Times New Roman"/>
              <a:cs typeface="Calibri"/>
            </a:endParaRPr>
          </a:p>
          <a:p>
            <a:r>
              <a:rPr lang="es-AR" b="1" dirty="0" smtClean="0">
                <a:latin typeface="Times New Roman"/>
                <a:ea typeface="Times New Roman"/>
                <a:cs typeface="Calibri"/>
              </a:rPr>
              <a:t>IVA</a:t>
            </a:r>
            <a:r>
              <a:rPr lang="es-AR" dirty="0" smtClean="0">
                <a:latin typeface="Times New Roman"/>
                <a:ea typeface="Times New Roman"/>
                <a:cs typeface="Calibri"/>
              </a:rPr>
              <a:t>: el </a:t>
            </a:r>
            <a:r>
              <a:rPr lang="es-AR" dirty="0">
                <a:latin typeface="Times New Roman"/>
                <a:ea typeface="Times New Roman"/>
                <a:cs typeface="Calibri"/>
              </a:rPr>
              <a:t>proyecto ha dejado alrededor de 196 millones U$S </a:t>
            </a:r>
            <a:endParaRPr lang="es-AR" dirty="0" smtClean="0">
              <a:latin typeface="Times New Roman"/>
              <a:ea typeface="Times New Roman"/>
              <a:cs typeface="Calibri"/>
            </a:endParaRPr>
          </a:p>
          <a:p>
            <a:endParaRPr lang="es-AR" dirty="0" smtClean="0">
              <a:latin typeface="Times New Roman"/>
              <a:ea typeface="Times New Roman"/>
              <a:cs typeface="Calibri"/>
            </a:endParaRPr>
          </a:p>
          <a:p>
            <a:r>
              <a:rPr lang="es-AR" dirty="0" smtClean="0">
                <a:latin typeface="Times New Roman"/>
                <a:ea typeface="Times New Roman"/>
                <a:cs typeface="Calibri"/>
              </a:rPr>
              <a:t>Las </a:t>
            </a:r>
            <a:r>
              <a:rPr lang="es-AR" dirty="0">
                <a:latin typeface="Times New Roman"/>
                <a:ea typeface="Times New Roman"/>
                <a:cs typeface="Calibri"/>
              </a:rPr>
              <a:t>empresas constructoras y desarrolladoras han pagado en calidad de impuesto por la construcción de los edificios, mas </a:t>
            </a:r>
            <a:r>
              <a:rPr lang="es-AR" dirty="0">
                <a:solidFill>
                  <a:srgbClr val="C00000"/>
                </a:solidFill>
                <a:latin typeface="Times New Roman"/>
                <a:ea typeface="Times New Roman"/>
                <a:cs typeface="Calibri"/>
              </a:rPr>
              <a:t>19milones US$  </a:t>
            </a:r>
            <a:endParaRPr lang="es-AR" dirty="0" smtClean="0">
              <a:solidFill>
                <a:srgbClr val="C00000"/>
              </a:solidFill>
              <a:latin typeface="Times New Roman"/>
              <a:ea typeface="Times New Roman"/>
              <a:cs typeface="Calibri"/>
            </a:endParaRPr>
          </a:p>
          <a:p>
            <a:endParaRPr lang="es-AR" dirty="0" smtClean="0">
              <a:latin typeface="Times New Roman"/>
              <a:ea typeface="Times New Roman"/>
              <a:cs typeface="Calibri"/>
            </a:endParaRPr>
          </a:p>
          <a:p>
            <a:r>
              <a:rPr lang="es-AR" dirty="0" smtClean="0">
                <a:latin typeface="Times New Roman"/>
                <a:ea typeface="Times New Roman"/>
                <a:cs typeface="Calibri"/>
              </a:rPr>
              <a:t>Por </a:t>
            </a:r>
            <a:r>
              <a:rPr lang="es-AR" dirty="0">
                <a:latin typeface="Times New Roman"/>
                <a:ea typeface="Times New Roman"/>
                <a:cs typeface="Calibri"/>
              </a:rPr>
              <a:t>las obras de urbanización, mas </a:t>
            </a:r>
            <a:r>
              <a:rPr lang="es-AR" dirty="0">
                <a:solidFill>
                  <a:srgbClr val="C00000"/>
                </a:solidFill>
                <a:latin typeface="Times New Roman"/>
                <a:ea typeface="Times New Roman"/>
                <a:cs typeface="Calibri"/>
              </a:rPr>
              <a:t>240 </a:t>
            </a:r>
            <a:r>
              <a:rPr lang="es-AR" dirty="0" smtClean="0">
                <a:solidFill>
                  <a:srgbClr val="C00000"/>
                </a:solidFill>
                <a:latin typeface="Times New Roman"/>
                <a:ea typeface="Times New Roman"/>
                <a:cs typeface="Calibri"/>
              </a:rPr>
              <a:t>millones U$S</a:t>
            </a:r>
          </a:p>
          <a:p>
            <a:endParaRPr lang="es-AR" b="1" dirty="0" smtClean="0">
              <a:latin typeface="Times New Roman"/>
              <a:ea typeface="Times New Roman"/>
              <a:cs typeface="Calibri"/>
            </a:endParaRPr>
          </a:p>
          <a:p>
            <a:r>
              <a:rPr lang="es-AR" b="1" dirty="0" smtClean="0">
                <a:latin typeface="Times New Roman"/>
                <a:ea typeface="Times New Roman"/>
                <a:cs typeface="Calibri"/>
              </a:rPr>
              <a:t>Impuesto a las ganancias </a:t>
            </a:r>
            <a:r>
              <a:rPr lang="es-AR" b="1" dirty="0">
                <a:latin typeface="Times New Roman"/>
                <a:ea typeface="Times New Roman"/>
                <a:cs typeface="Calibri"/>
              </a:rPr>
              <a:t>:</a:t>
            </a:r>
            <a:r>
              <a:rPr lang="es-AR" dirty="0" smtClean="0">
                <a:latin typeface="Times New Roman"/>
                <a:ea typeface="Times New Roman"/>
                <a:cs typeface="Calibri"/>
              </a:rPr>
              <a:t> </a:t>
            </a:r>
            <a:r>
              <a:rPr lang="es-AR" dirty="0">
                <a:latin typeface="Times New Roman"/>
                <a:ea typeface="Times New Roman"/>
                <a:cs typeface="Calibri"/>
              </a:rPr>
              <a:t>las empresas han pagado en concepto de impuesto a las ganancias (</a:t>
            </a:r>
            <a:r>
              <a:rPr lang="es-AR" dirty="0">
                <a:solidFill>
                  <a:srgbClr val="C00000"/>
                </a:solidFill>
                <a:latin typeface="Times New Roman"/>
                <a:ea typeface="Times New Roman"/>
                <a:cs typeface="Calibri"/>
              </a:rPr>
              <a:t>total 455 millones U$S</a:t>
            </a:r>
            <a:r>
              <a:rPr lang="es-AR" dirty="0">
                <a:latin typeface="Times New Roman"/>
                <a:ea typeface="Times New Roman"/>
                <a:cs typeface="Calibri"/>
              </a:rPr>
              <a:t>). </a:t>
            </a:r>
            <a:endParaRPr lang="es-AR" dirty="0" smtClean="0">
              <a:latin typeface="Times New Roman"/>
              <a:ea typeface="Times New Roman"/>
              <a:cs typeface="Calibri"/>
            </a:endParaRPr>
          </a:p>
          <a:p>
            <a:r>
              <a:rPr lang="es-AR" dirty="0" smtClean="0">
                <a:latin typeface="Times New Roman"/>
                <a:ea typeface="Times New Roman"/>
                <a:cs typeface="Calibri"/>
              </a:rPr>
              <a:t>Dos veces lo percibido por la tierra.</a:t>
            </a:r>
            <a:endParaRPr lang="es-MX" dirty="0"/>
          </a:p>
        </p:txBody>
      </p:sp>
    </p:spTree>
    <p:extLst>
      <p:ext uri="{BB962C8B-B14F-4D97-AF65-F5344CB8AC3E}">
        <p14:creationId xmlns:p14="http://schemas.microsoft.com/office/powerpoint/2010/main" val="34844619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548680"/>
            <a:ext cx="8064896" cy="5246052"/>
          </a:xfrm>
          <a:prstGeom prst="rect">
            <a:avLst/>
          </a:prstGeom>
        </p:spPr>
        <p:txBody>
          <a:bodyPr wrap="square">
            <a:spAutoFit/>
          </a:bodyPr>
          <a:lstStyle/>
          <a:p>
            <a:pPr marL="457200">
              <a:lnSpc>
                <a:spcPct val="115000"/>
              </a:lnSpc>
              <a:spcAft>
                <a:spcPts val="1000"/>
              </a:spcAft>
            </a:pPr>
            <a:r>
              <a:rPr lang="es-AR" b="1" dirty="0" smtClean="0">
                <a:latin typeface="Times New Roman"/>
                <a:ea typeface="Times New Roman"/>
                <a:cs typeface="Calibri"/>
              </a:rPr>
              <a:t>Contribución al desarrollo de la economía</a:t>
            </a:r>
          </a:p>
          <a:p>
            <a:pPr marL="457200">
              <a:lnSpc>
                <a:spcPct val="115000"/>
              </a:lnSpc>
              <a:spcAft>
                <a:spcPts val="1000"/>
              </a:spcAft>
            </a:pPr>
            <a:r>
              <a:rPr lang="es-AR" sz="2400" dirty="0" smtClean="0">
                <a:solidFill>
                  <a:srgbClr val="C00000"/>
                </a:solidFill>
                <a:latin typeface="Times New Roman"/>
                <a:ea typeface="Times New Roman"/>
                <a:cs typeface="Calibri"/>
              </a:rPr>
              <a:t>Empleo</a:t>
            </a:r>
            <a:r>
              <a:rPr lang="es-AR" dirty="0" smtClean="0">
                <a:solidFill>
                  <a:srgbClr val="C00000"/>
                </a:solidFill>
                <a:latin typeface="Times New Roman"/>
                <a:ea typeface="Times New Roman"/>
                <a:cs typeface="Calibri"/>
              </a:rPr>
              <a:t> </a:t>
            </a:r>
          </a:p>
          <a:p>
            <a:pPr marL="457200">
              <a:lnSpc>
                <a:spcPct val="115000"/>
              </a:lnSpc>
              <a:spcAft>
                <a:spcPts val="1000"/>
              </a:spcAft>
            </a:pPr>
            <a:r>
              <a:rPr lang="es-AR" dirty="0" smtClean="0">
                <a:latin typeface="Times New Roman"/>
                <a:ea typeface="Times New Roman"/>
                <a:cs typeface="Calibri"/>
              </a:rPr>
              <a:t>Según el sindicato de trabajadores de la construcción existen en la ciudad</a:t>
            </a:r>
          </a:p>
          <a:p>
            <a:pPr marL="457200">
              <a:lnSpc>
                <a:spcPct val="115000"/>
              </a:lnSpc>
              <a:spcAft>
                <a:spcPts val="1000"/>
              </a:spcAft>
            </a:pPr>
            <a:r>
              <a:rPr lang="es-AR" b="1" dirty="0" smtClean="0">
                <a:latin typeface="Times New Roman"/>
                <a:ea typeface="Times New Roman"/>
                <a:cs typeface="Calibri"/>
              </a:rPr>
              <a:t>34.000 </a:t>
            </a:r>
            <a:r>
              <a:rPr lang="es-AR" b="1" dirty="0">
                <a:latin typeface="Times New Roman"/>
                <a:ea typeface="Times New Roman"/>
                <a:cs typeface="Calibri"/>
              </a:rPr>
              <a:t>trabajadores de  la construcción </a:t>
            </a:r>
            <a:r>
              <a:rPr lang="es-AR" dirty="0">
                <a:latin typeface="Times New Roman"/>
                <a:ea typeface="Times New Roman"/>
                <a:cs typeface="Calibri"/>
              </a:rPr>
              <a:t>en los años con buen nivel de actividad, cifra que se reduce al 60% en los años malos</a:t>
            </a:r>
            <a:r>
              <a:rPr lang="es-AR" dirty="0" smtClean="0">
                <a:latin typeface="Times New Roman"/>
                <a:ea typeface="Times New Roman"/>
                <a:cs typeface="Calibri"/>
              </a:rPr>
              <a:t>.</a:t>
            </a:r>
          </a:p>
          <a:p>
            <a:pPr marL="457200">
              <a:lnSpc>
                <a:spcPct val="115000"/>
              </a:lnSpc>
              <a:spcAft>
                <a:spcPts val="1000"/>
              </a:spcAft>
            </a:pPr>
            <a:r>
              <a:rPr lang="es-AR" dirty="0" smtClean="0">
                <a:latin typeface="Times New Roman"/>
                <a:ea typeface="Times New Roman"/>
                <a:cs typeface="Calibri"/>
              </a:rPr>
              <a:t>Puerto </a:t>
            </a:r>
            <a:r>
              <a:rPr lang="es-AR" dirty="0">
                <a:latin typeface="Times New Roman"/>
                <a:ea typeface="Times New Roman"/>
                <a:cs typeface="Calibri"/>
              </a:rPr>
              <a:t>Madero ha invertido en obra </a:t>
            </a:r>
            <a:r>
              <a:rPr lang="es-AR" dirty="0" smtClean="0">
                <a:latin typeface="Times New Roman"/>
                <a:ea typeface="Times New Roman"/>
                <a:cs typeface="Calibri"/>
              </a:rPr>
              <a:t>pública </a:t>
            </a:r>
            <a:r>
              <a:rPr lang="es-AR" dirty="0">
                <a:latin typeface="Times New Roman"/>
                <a:ea typeface="Times New Roman"/>
                <a:cs typeface="Calibri"/>
              </a:rPr>
              <a:t>100 millones </a:t>
            </a:r>
            <a:r>
              <a:rPr lang="es-AR" dirty="0" smtClean="0">
                <a:latin typeface="Times New Roman"/>
                <a:ea typeface="Times New Roman"/>
                <a:cs typeface="Calibri"/>
              </a:rPr>
              <a:t>U$S, </a:t>
            </a:r>
          </a:p>
          <a:p>
            <a:pPr marL="457200">
              <a:lnSpc>
                <a:spcPct val="115000"/>
              </a:lnSpc>
              <a:spcAft>
                <a:spcPts val="1000"/>
              </a:spcAft>
            </a:pPr>
            <a:r>
              <a:rPr lang="es-AR" dirty="0" smtClean="0">
                <a:latin typeface="Times New Roman"/>
                <a:ea typeface="Times New Roman"/>
                <a:cs typeface="Calibri"/>
              </a:rPr>
              <a:t>2.000 </a:t>
            </a:r>
            <a:r>
              <a:rPr lang="es-AR" dirty="0">
                <a:latin typeface="Times New Roman"/>
                <a:ea typeface="Times New Roman"/>
                <a:cs typeface="Calibri"/>
              </a:rPr>
              <a:t>meses/hombre de trabajo durante 20 </a:t>
            </a:r>
            <a:r>
              <a:rPr lang="es-AR" dirty="0" smtClean="0">
                <a:latin typeface="Times New Roman"/>
                <a:ea typeface="Times New Roman"/>
                <a:cs typeface="Calibri"/>
              </a:rPr>
              <a:t>años </a:t>
            </a:r>
            <a:r>
              <a:rPr lang="es-AR" b="1" dirty="0" smtClean="0">
                <a:latin typeface="Times New Roman"/>
                <a:ea typeface="Times New Roman"/>
                <a:cs typeface="Calibri"/>
              </a:rPr>
              <a:t>= </a:t>
            </a:r>
            <a:r>
              <a:rPr lang="es-AR" b="1" dirty="0">
                <a:latin typeface="Times New Roman"/>
                <a:ea typeface="Times New Roman"/>
                <a:cs typeface="Calibri"/>
              </a:rPr>
              <a:t>60.000 meses hombre</a:t>
            </a:r>
            <a:r>
              <a:rPr lang="es-AR" dirty="0">
                <a:latin typeface="Times New Roman"/>
                <a:ea typeface="Times New Roman"/>
                <a:cs typeface="Calibri"/>
              </a:rPr>
              <a:t>. </a:t>
            </a:r>
            <a:endParaRPr lang="es-AR" dirty="0" smtClean="0">
              <a:latin typeface="Times New Roman"/>
              <a:ea typeface="Times New Roman"/>
              <a:cs typeface="Calibri"/>
            </a:endParaRPr>
          </a:p>
          <a:p>
            <a:pPr marL="457200">
              <a:lnSpc>
                <a:spcPct val="115000"/>
              </a:lnSpc>
              <a:spcAft>
                <a:spcPts val="1000"/>
              </a:spcAft>
            </a:pPr>
            <a:r>
              <a:rPr lang="es-AR" dirty="0" smtClean="0">
                <a:latin typeface="Times New Roman"/>
                <a:ea typeface="Times New Roman"/>
                <a:cs typeface="Calibri"/>
              </a:rPr>
              <a:t>Las </a:t>
            </a:r>
            <a:r>
              <a:rPr lang="es-AR" dirty="0">
                <a:latin typeface="Times New Roman"/>
                <a:ea typeface="Times New Roman"/>
                <a:cs typeface="Calibri"/>
              </a:rPr>
              <a:t>obras privadas han construido hasta el presente  1.5 millones </a:t>
            </a:r>
            <a:r>
              <a:rPr lang="es-AR" dirty="0" smtClean="0">
                <a:latin typeface="Times New Roman"/>
                <a:ea typeface="Times New Roman"/>
                <a:cs typeface="Calibri"/>
              </a:rPr>
              <a:t>m2</a:t>
            </a:r>
          </a:p>
          <a:p>
            <a:pPr marL="457200">
              <a:lnSpc>
                <a:spcPct val="115000"/>
              </a:lnSpc>
              <a:spcAft>
                <a:spcPts val="1000"/>
              </a:spcAft>
            </a:pPr>
            <a:r>
              <a:rPr lang="es-AR" dirty="0" smtClean="0">
                <a:latin typeface="Times New Roman"/>
                <a:ea typeface="Times New Roman"/>
                <a:cs typeface="Calibri"/>
              </a:rPr>
              <a:t>con </a:t>
            </a:r>
            <a:r>
              <a:rPr lang="es-AR" dirty="0">
                <a:latin typeface="Times New Roman"/>
                <a:ea typeface="Times New Roman"/>
                <a:cs typeface="Calibri"/>
              </a:rPr>
              <a:t>un gasto en personal de alrededor de </a:t>
            </a:r>
            <a:r>
              <a:rPr lang="es-AR" b="1" dirty="0">
                <a:latin typeface="Times New Roman"/>
                <a:ea typeface="Times New Roman"/>
                <a:cs typeface="Calibri"/>
              </a:rPr>
              <a:t>450 millones U$S</a:t>
            </a:r>
            <a:r>
              <a:rPr lang="es-AR" dirty="0">
                <a:latin typeface="Times New Roman"/>
                <a:ea typeface="Times New Roman"/>
                <a:cs typeface="Calibri"/>
              </a:rPr>
              <a:t>, </a:t>
            </a:r>
            <a:endParaRPr lang="es-AR" dirty="0" smtClean="0">
              <a:latin typeface="Times New Roman"/>
              <a:ea typeface="Times New Roman"/>
              <a:cs typeface="Calibri"/>
            </a:endParaRPr>
          </a:p>
          <a:p>
            <a:pPr marL="457200">
              <a:lnSpc>
                <a:spcPct val="115000"/>
              </a:lnSpc>
              <a:spcAft>
                <a:spcPts val="1000"/>
              </a:spcAft>
            </a:pPr>
            <a:r>
              <a:rPr lang="es-AR" dirty="0" smtClean="0">
                <a:latin typeface="Times New Roman"/>
                <a:ea typeface="Times New Roman"/>
                <a:cs typeface="Calibri"/>
              </a:rPr>
              <a:t>es </a:t>
            </a:r>
            <a:r>
              <a:rPr lang="es-AR" dirty="0">
                <a:latin typeface="Times New Roman"/>
                <a:ea typeface="Times New Roman"/>
                <a:cs typeface="Calibri"/>
              </a:rPr>
              <a:t>decir </a:t>
            </a:r>
            <a:r>
              <a:rPr lang="es-AR" b="1" dirty="0">
                <a:latin typeface="Times New Roman"/>
                <a:ea typeface="Times New Roman"/>
                <a:cs typeface="Calibri"/>
              </a:rPr>
              <a:t>416.400 meses hombre</a:t>
            </a:r>
            <a:r>
              <a:rPr lang="es-AR" dirty="0">
                <a:latin typeface="Times New Roman"/>
                <a:ea typeface="Times New Roman"/>
                <a:cs typeface="Calibri"/>
              </a:rPr>
              <a:t>, </a:t>
            </a:r>
            <a:endParaRPr lang="es-AR" dirty="0" smtClean="0">
              <a:latin typeface="Times New Roman"/>
              <a:ea typeface="Times New Roman"/>
              <a:cs typeface="Calibri"/>
            </a:endParaRPr>
          </a:p>
          <a:p>
            <a:pPr marL="457200">
              <a:lnSpc>
                <a:spcPct val="115000"/>
              </a:lnSpc>
              <a:spcAft>
                <a:spcPts val="1000"/>
              </a:spcAft>
            </a:pPr>
            <a:r>
              <a:rPr lang="es-AR" dirty="0" smtClean="0">
                <a:latin typeface="Times New Roman"/>
                <a:ea typeface="Times New Roman"/>
                <a:cs typeface="Calibri"/>
              </a:rPr>
              <a:t>distribuidos homogéneamente en20 </a:t>
            </a:r>
            <a:r>
              <a:rPr lang="es-AR" dirty="0">
                <a:latin typeface="Times New Roman"/>
                <a:ea typeface="Times New Roman"/>
                <a:cs typeface="Calibri"/>
              </a:rPr>
              <a:t>años equivalen a </a:t>
            </a:r>
            <a:r>
              <a:rPr lang="es-AR" b="1" dirty="0" smtClean="0">
                <a:solidFill>
                  <a:srgbClr val="C00000"/>
                </a:solidFill>
                <a:latin typeface="Times New Roman"/>
                <a:ea typeface="Times New Roman"/>
                <a:cs typeface="Calibri"/>
              </a:rPr>
              <a:t>1.735 </a:t>
            </a:r>
            <a:r>
              <a:rPr lang="es-AR" b="1" dirty="0">
                <a:solidFill>
                  <a:srgbClr val="C00000"/>
                </a:solidFill>
                <a:latin typeface="Times New Roman"/>
                <a:ea typeface="Times New Roman"/>
                <a:cs typeface="Calibri"/>
              </a:rPr>
              <a:t>puestos de trabajo</a:t>
            </a:r>
            <a:r>
              <a:rPr lang="es-AR" dirty="0">
                <a:solidFill>
                  <a:srgbClr val="C00000"/>
                </a:solidFill>
                <a:latin typeface="Times New Roman"/>
                <a:ea typeface="Times New Roman"/>
                <a:cs typeface="Calibri"/>
              </a:rPr>
              <a:t> </a:t>
            </a:r>
            <a:r>
              <a:rPr lang="es-AR" dirty="0">
                <a:latin typeface="Times New Roman"/>
                <a:ea typeface="Times New Roman"/>
                <a:cs typeface="Calibri"/>
              </a:rPr>
              <a:t>(a un salario promedio de 500 U$S por mes/hombre). </a:t>
            </a:r>
            <a:endParaRPr lang="es-MX" dirty="0">
              <a:ea typeface="Times New Roman"/>
            </a:endParaRPr>
          </a:p>
        </p:txBody>
      </p:sp>
    </p:spTree>
    <p:extLst>
      <p:ext uri="{BB962C8B-B14F-4D97-AF65-F5344CB8AC3E}">
        <p14:creationId xmlns:p14="http://schemas.microsoft.com/office/powerpoint/2010/main" val="37903579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1268760"/>
            <a:ext cx="7416824" cy="2835135"/>
          </a:xfrm>
          <a:prstGeom prst="rect">
            <a:avLst/>
          </a:prstGeom>
        </p:spPr>
        <p:txBody>
          <a:bodyPr wrap="square">
            <a:spAutoFit/>
          </a:bodyPr>
          <a:lstStyle/>
          <a:p>
            <a:pPr marL="457200">
              <a:lnSpc>
                <a:spcPct val="115000"/>
              </a:lnSpc>
              <a:spcAft>
                <a:spcPts val="1000"/>
              </a:spcAft>
            </a:pPr>
            <a:r>
              <a:rPr lang="es-AR" dirty="0" smtClean="0">
                <a:latin typeface="Times New Roman"/>
                <a:ea typeface="Times New Roman"/>
                <a:cs typeface="Calibri"/>
              </a:rPr>
              <a:t>Se han </a:t>
            </a:r>
            <a:r>
              <a:rPr lang="es-AR" dirty="0">
                <a:latin typeface="Times New Roman"/>
                <a:ea typeface="Times New Roman"/>
                <a:cs typeface="Calibri"/>
              </a:rPr>
              <a:t>localizado </a:t>
            </a:r>
            <a:r>
              <a:rPr lang="es-AR" b="1" dirty="0" smtClean="0">
                <a:solidFill>
                  <a:srgbClr val="C00000"/>
                </a:solidFill>
                <a:latin typeface="Times New Roman"/>
                <a:ea typeface="Times New Roman"/>
                <a:cs typeface="Calibri"/>
              </a:rPr>
              <a:t>26.777 </a:t>
            </a:r>
            <a:r>
              <a:rPr lang="es-AR" b="1" dirty="0">
                <a:solidFill>
                  <a:srgbClr val="C00000"/>
                </a:solidFill>
                <a:latin typeface="Times New Roman"/>
                <a:ea typeface="Times New Roman"/>
                <a:cs typeface="Calibri"/>
              </a:rPr>
              <a:t>empleos administrativos </a:t>
            </a:r>
            <a:r>
              <a:rPr lang="es-AR" dirty="0" smtClean="0">
                <a:latin typeface="Times New Roman"/>
                <a:ea typeface="Times New Roman"/>
                <a:cs typeface="Calibri"/>
              </a:rPr>
              <a:t>en </a:t>
            </a:r>
            <a:r>
              <a:rPr lang="es-AR" dirty="0">
                <a:latin typeface="Times New Roman"/>
                <a:ea typeface="Times New Roman"/>
                <a:cs typeface="Calibri"/>
              </a:rPr>
              <a:t>2006  </a:t>
            </a:r>
            <a:endParaRPr lang="es-AR" dirty="0" smtClean="0">
              <a:latin typeface="Times New Roman"/>
              <a:ea typeface="Times New Roman"/>
              <a:cs typeface="Calibri"/>
            </a:endParaRPr>
          </a:p>
          <a:p>
            <a:pPr marL="457200">
              <a:lnSpc>
                <a:spcPct val="115000"/>
              </a:lnSpc>
              <a:spcAft>
                <a:spcPts val="1000"/>
              </a:spcAft>
            </a:pPr>
            <a:r>
              <a:rPr lang="es-AR" dirty="0" smtClean="0">
                <a:latin typeface="Times New Roman"/>
                <a:ea typeface="Times New Roman"/>
                <a:cs typeface="Calibri"/>
              </a:rPr>
              <a:t>y </a:t>
            </a:r>
            <a:r>
              <a:rPr lang="es-AR" dirty="0">
                <a:latin typeface="Times New Roman"/>
                <a:ea typeface="Times New Roman"/>
                <a:cs typeface="Calibri"/>
              </a:rPr>
              <a:t>se calculan para el año 2010, 45.281 </a:t>
            </a:r>
            <a:r>
              <a:rPr lang="es-AR" dirty="0" smtClean="0">
                <a:latin typeface="Times New Roman"/>
                <a:ea typeface="Times New Roman"/>
                <a:cs typeface="Calibri"/>
              </a:rPr>
              <a:t>empleos en </a:t>
            </a:r>
            <a:r>
              <a:rPr lang="es-AR" dirty="0">
                <a:latin typeface="Times New Roman"/>
                <a:ea typeface="Times New Roman"/>
                <a:cs typeface="Calibri"/>
              </a:rPr>
              <a:t>comercio y servicios. </a:t>
            </a:r>
            <a:endParaRPr lang="es-AR" dirty="0" smtClean="0">
              <a:latin typeface="Times New Roman"/>
              <a:ea typeface="Times New Roman"/>
              <a:cs typeface="Calibri"/>
            </a:endParaRPr>
          </a:p>
          <a:p>
            <a:pPr marL="457200">
              <a:lnSpc>
                <a:spcPct val="115000"/>
              </a:lnSpc>
              <a:spcAft>
                <a:spcPts val="1000"/>
              </a:spcAft>
            </a:pPr>
            <a:r>
              <a:rPr lang="es-AR" dirty="0" smtClean="0">
                <a:latin typeface="Times New Roman"/>
                <a:ea typeface="Times New Roman"/>
                <a:cs typeface="Calibri"/>
              </a:rPr>
              <a:t>Ha </a:t>
            </a:r>
            <a:r>
              <a:rPr lang="es-AR" dirty="0">
                <a:latin typeface="Times New Roman"/>
                <a:ea typeface="Times New Roman"/>
                <a:cs typeface="Calibri"/>
              </a:rPr>
              <a:t>contribuido al desarrollo turístico (constando con tres hoteles y mas de </a:t>
            </a:r>
            <a:r>
              <a:rPr lang="es-AR" dirty="0" smtClean="0">
                <a:latin typeface="Times New Roman"/>
                <a:ea typeface="Times New Roman"/>
                <a:cs typeface="Calibri"/>
              </a:rPr>
              <a:t>30 locales </a:t>
            </a:r>
            <a:r>
              <a:rPr lang="es-AR" dirty="0">
                <a:latin typeface="Times New Roman"/>
                <a:ea typeface="Times New Roman"/>
                <a:cs typeface="Calibri"/>
              </a:rPr>
              <a:t>gastronómicos) </a:t>
            </a:r>
            <a:endParaRPr lang="es-AR" dirty="0" smtClean="0">
              <a:latin typeface="Times New Roman"/>
              <a:ea typeface="Times New Roman"/>
              <a:cs typeface="Calibri"/>
            </a:endParaRPr>
          </a:p>
          <a:p>
            <a:pPr marL="457200">
              <a:lnSpc>
                <a:spcPct val="115000"/>
              </a:lnSpc>
              <a:spcAft>
                <a:spcPts val="1000"/>
              </a:spcAft>
            </a:pPr>
            <a:endParaRPr lang="es-AR" dirty="0">
              <a:latin typeface="Times New Roman"/>
              <a:ea typeface="Times New Roman"/>
              <a:cs typeface="Calibri"/>
            </a:endParaRPr>
          </a:p>
          <a:p>
            <a:pPr marL="457200">
              <a:lnSpc>
                <a:spcPct val="115000"/>
              </a:lnSpc>
              <a:spcAft>
                <a:spcPts val="1000"/>
              </a:spcAft>
            </a:pPr>
            <a:r>
              <a:rPr lang="es-AR" dirty="0">
                <a:latin typeface="Times New Roman"/>
                <a:ea typeface="Times New Roman"/>
                <a:cs typeface="Calibri"/>
              </a:rPr>
              <a:t>E</a:t>
            </a:r>
            <a:r>
              <a:rPr lang="es-AR" dirty="0" smtClean="0">
                <a:latin typeface="Times New Roman"/>
                <a:ea typeface="Times New Roman"/>
                <a:cs typeface="Calibri"/>
              </a:rPr>
              <a:t>s </a:t>
            </a:r>
            <a:r>
              <a:rPr lang="es-AR" dirty="0">
                <a:latin typeface="Times New Roman"/>
                <a:ea typeface="Times New Roman"/>
                <a:cs typeface="Calibri"/>
              </a:rPr>
              <a:t>identificado como el principal destino turístico de la ciudad en una etapa donde el numero de visitante ha pasado de 3 a 5 millones por año</a:t>
            </a:r>
            <a:r>
              <a:rPr lang="es-AR" dirty="0" smtClean="0">
                <a:latin typeface="Times New Roman"/>
                <a:ea typeface="Times New Roman"/>
                <a:cs typeface="Calibri"/>
              </a:rPr>
              <a:t>.</a:t>
            </a:r>
          </a:p>
        </p:txBody>
      </p:sp>
    </p:spTree>
    <p:extLst>
      <p:ext uri="{BB962C8B-B14F-4D97-AF65-F5344CB8AC3E}">
        <p14:creationId xmlns:p14="http://schemas.microsoft.com/office/powerpoint/2010/main" val="7883537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9632" y="1268760"/>
            <a:ext cx="6984775" cy="3139321"/>
          </a:xfrm>
          <a:prstGeom prst="rect">
            <a:avLst/>
          </a:prstGeom>
        </p:spPr>
        <p:txBody>
          <a:bodyPr wrap="square">
            <a:spAutoFit/>
          </a:bodyPr>
          <a:lstStyle/>
          <a:p>
            <a:r>
              <a:rPr lang="es-AR" dirty="0" smtClean="0">
                <a:latin typeface="Times New Roman"/>
                <a:ea typeface="Times New Roman"/>
                <a:cs typeface="Calibri"/>
              </a:rPr>
              <a:t>Contribución </a:t>
            </a:r>
            <a:r>
              <a:rPr lang="es-AR" dirty="0">
                <a:latin typeface="Times New Roman"/>
                <a:ea typeface="Times New Roman"/>
                <a:cs typeface="Calibri"/>
              </a:rPr>
              <a:t>a las </a:t>
            </a:r>
            <a:r>
              <a:rPr lang="es-AR" b="1" dirty="0">
                <a:solidFill>
                  <a:srgbClr val="C00000"/>
                </a:solidFill>
                <a:latin typeface="Times New Roman"/>
                <a:ea typeface="Times New Roman"/>
                <a:cs typeface="Calibri"/>
              </a:rPr>
              <a:t>F</a:t>
            </a:r>
            <a:r>
              <a:rPr lang="es-AR" b="1" dirty="0" smtClean="0">
                <a:solidFill>
                  <a:srgbClr val="C00000"/>
                </a:solidFill>
                <a:latin typeface="Times New Roman"/>
                <a:ea typeface="Times New Roman"/>
                <a:cs typeface="Calibri"/>
              </a:rPr>
              <a:t>inanzas </a:t>
            </a:r>
            <a:r>
              <a:rPr lang="es-AR" b="1" dirty="0">
                <a:solidFill>
                  <a:srgbClr val="C00000"/>
                </a:solidFill>
                <a:latin typeface="Times New Roman"/>
                <a:ea typeface="Times New Roman"/>
                <a:cs typeface="Calibri"/>
              </a:rPr>
              <a:t>del Gobierno de la Ciudad, </a:t>
            </a:r>
            <a:endParaRPr lang="es-AR" b="1" dirty="0" smtClean="0">
              <a:solidFill>
                <a:srgbClr val="C00000"/>
              </a:solidFill>
              <a:latin typeface="Times New Roman"/>
              <a:ea typeface="Times New Roman"/>
              <a:cs typeface="Calibri"/>
            </a:endParaRPr>
          </a:p>
          <a:p>
            <a:r>
              <a:rPr lang="es-AR" b="1" dirty="0" smtClean="0">
                <a:solidFill>
                  <a:prstClr val="black"/>
                </a:solidFill>
                <a:latin typeface="Times New Roman"/>
                <a:ea typeface="Times New Roman"/>
                <a:cs typeface="Calibri"/>
              </a:rPr>
              <a:t>ABL</a:t>
            </a:r>
            <a:r>
              <a:rPr lang="es-AR" dirty="0" smtClean="0">
                <a:solidFill>
                  <a:prstClr val="black"/>
                </a:solidFill>
                <a:latin typeface="Times New Roman"/>
                <a:ea typeface="Times New Roman"/>
                <a:cs typeface="Calibri"/>
              </a:rPr>
              <a:t> </a:t>
            </a:r>
            <a:r>
              <a:rPr lang="es-AR" dirty="0">
                <a:solidFill>
                  <a:prstClr val="black"/>
                </a:solidFill>
                <a:latin typeface="Times New Roman"/>
                <a:ea typeface="Times New Roman"/>
                <a:cs typeface="Calibri"/>
              </a:rPr>
              <a:t>(contribución principal de los propietarios de edificios)</a:t>
            </a:r>
            <a:endParaRPr lang="es-AR" dirty="0" smtClean="0">
              <a:solidFill>
                <a:srgbClr val="FF0000"/>
              </a:solidFill>
              <a:latin typeface="Times New Roman"/>
              <a:ea typeface="Times New Roman"/>
              <a:cs typeface="Calibri"/>
            </a:endParaRPr>
          </a:p>
          <a:p>
            <a:endParaRPr lang="es-AR" dirty="0" smtClean="0">
              <a:latin typeface="Times New Roman"/>
              <a:ea typeface="Times New Roman"/>
              <a:cs typeface="Calibri"/>
            </a:endParaRPr>
          </a:p>
          <a:p>
            <a:r>
              <a:rPr lang="es-AR" dirty="0" smtClean="0">
                <a:latin typeface="Times New Roman"/>
                <a:ea typeface="Times New Roman"/>
                <a:cs typeface="Calibri"/>
              </a:rPr>
              <a:t>a </a:t>
            </a:r>
            <a:r>
              <a:rPr lang="es-AR" dirty="0">
                <a:latin typeface="Times New Roman"/>
                <a:ea typeface="Times New Roman"/>
                <a:cs typeface="Calibri"/>
              </a:rPr>
              <a:t>valores actuales </a:t>
            </a:r>
            <a:endParaRPr lang="es-AR" dirty="0" smtClean="0">
              <a:latin typeface="Times New Roman"/>
              <a:ea typeface="Times New Roman"/>
              <a:cs typeface="Calibri"/>
            </a:endParaRPr>
          </a:p>
          <a:p>
            <a:r>
              <a:rPr lang="es-AR" dirty="0" smtClean="0">
                <a:latin typeface="Times New Roman"/>
                <a:ea typeface="Times New Roman"/>
                <a:cs typeface="Calibri"/>
              </a:rPr>
              <a:t>en </a:t>
            </a:r>
            <a:r>
              <a:rPr lang="es-AR" dirty="0">
                <a:latin typeface="Times New Roman"/>
                <a:ea typeface="Times New Roman"/>
                <a:cs typeface="Calibri"/>
              </a:rPr>
              <a:t>2010, cuando ya se había ejecutado el 51% de la superficie construible la contribución </a:t>
            </a:r>
            <a:r>
              <a:rPr lang="es-AR" dirty="0" smtClean="0">
                <a:latin typeface="Times New Roman"/>
                <a:ea typeface="Times New Roman"/>
                <a:cs typeface="Calibri"/>
              </a:rPr>
              <a:t>pagan </a:t>
            </a:r>
            <a:r>
              <a:rPr lang="es-AR" dirty="0">
                <a:latin typeface="Times New Roman"/>
                <a:ea typeface="Times New Roman"/>
                <a:cs typeface="Calibri"/>
              </a:rPr>
              <a:t>anualmente </a:t>
            </a:r>
            <a:r>
              <a:rPr lang="es-AR" b="1" dirty="0">
                <a:solidFill>
                  <a:srgbClr val="C00000"/>
                </a:solidFill>
                <a:latin typeface="Times New Roman"/>
                <a:ea typeface="Times New Roman"/>
                <a:cs typeface="Calibri"/>
              </a:rPr>
              <a:t>12.376.864 U$S</a:t>
            </a:r>
            <a:r>
              <a:rPr lang="es-AR" dirty="0">
                <a:latin typeface="Times New Roman"/>
                <a:ea typeface="Times New Roman"/>
                <a:cs typeface="Calibri"/>
              </a:rPr>
              <a:t>, </a:t>
            </a:r>
            <a:endParaRPr lang="es-AR" dirty="0" smtClean="0">
              <a:latin typeface="Times New Roman"/>
              <a:ea typeface="Times New Roman"/>
              <a:cs typeface="Calibri"/>
            </a:endParaRPr>
          </a:p>
          <a:p>
            <a:endParaRPr lang="es-AR" dirty="0" smtClean="0">
              <a:latin typeface="Times New Roman"/>
              <a:ea typeface="Times New Roman"/>
              <a:cs typeface="Calibri"/>
            </a:endParaRPr>
          </a:p>
          <a:p>
            <a:r>
              <a:rPr lang="es-AR" dirty="0" smtClean="0">
                <a:latin typeface="Times New Roman"/>
                <a:ea typeface="Times New Roman"/>
                <a:cs typeface="Calibri"/>
              </a:rPr>
              <a:t>Una </a:t>
            </a:r>
            <a:r>
              <a:rPr lang="es-AR" dirty="0">
                <a:latin typeface="Times New Roman"/>
                <a:ea typeface="Times New Roman"/>
                <a:cs typeface="Calibri"/>
              </a:rPr>
              <a:t>vez terminadas todas la obras </a:t>
            </a:r>
            <a:r>
              <a:rPr lang="es-AR" dirty="0" smtClean="0">
                <a:latin typeface="Times New Roman"/>
                <a:ea typeface="Times New Roman"/>
                <a:cs typeface="Calibri"/>
              </a:rPr>
              <a:t>será de </a:t>
            </a:r>
            <a:r>
              <a:rPr lang="es-AR" b="1" dirty="0" smtClean="0">
                <a:solidFill>
                  <a:srgbClr val="C00000"/>
                </a:solidFill>
                <a:latin typeface="Times New Roman"/>
                <a:ea typeface="Times New Roman"/>
                <a:cs typeface="Calibri"/>
              </a:rPr>
              <a:t>24.25 </a:t>
            </a:r>
            <a:r>
              <a:rPr lang="es-AR" b="1" dirty="0">
                <a:solidFill>
                  <a:srgbClr val="C00000"/>
                </a:solidFill>
                <a:latin typeface="Times New Roman"/>
                <a:ea typeface="Times New Roman"/>
                <a:cs typeface="Calibri"/>
              </a:rPr>
              <a:t>millones U$S</a:t>
            </a:r>
            <a:r>
              <a:rPr lang="es-AR" dirty="0" smtClean="0">
                <a:latin typeface="Times New Roman"/>
                <a:ea typeface="Times New Roman"/>
                <a:cs typeface="Calibri"/>
              </a:rPr>
              <a:t>.</a:t>
            </a:r>
          </a:p>
          <a:p>
            <a:endParaRPr lang="es-AR" dirty="0" smtClean="0">
              <a:latin typeface="Times New Roman"/>
              <a:cs typeface="Calibri"/>
            </a:endParaRPr>
          </a:p>
          <a:p>
            <a:r>
              <a:rPr lang="es-AR" dirty="0" smtClean="0">
                <a:latin typeface="Times New Roman"/>
                <a:cs typeface="Calibri"/>
              </a:rPr>
              <a:t>Esto representa  el  </a:t>
            </a:r>
            <a:r>
              <a:rPr lang="es-AR" b="1" dirty="0" smtClean="0">
                <a:latin typeface="Times New Roman"/>
                <a:cs typeface="Calibri"/>
              </a:rPr>
              <a:t>50% del valor inicial de la tierra</a:t>
            </a:r>
          </a:p>
          <a:p>
            <a:r>
              <a:rPr lang="es-AR" b="1" dirty="0" smtClean="0">
                <a:latin typeface="Times New Roman"/>
                <a:cs typeface="Calibri"/>
              </a:rPr>
              <a:t>                               10% del producto de la venta por año</a:t>
            </a:r>
            <a:endParaRPr lang="es-MX" b="1" dirty="0"/>
          </a:p>
        </p:txBody>
      </p:sp>
    </p:spTree>
    <p:extLst>
      <p:ext uri="{BB962C8B-B14F-4D97-AF65-F5344CB8AC3E}">
        <p14:creationId xmlns:p14="http://schemas.microsoft.com/office/powerpoint/2010/main" val="36204162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3" y="5085184"/>
            <a:ext cx="7776862" cy="830997"/>
          </a:xfrm>
          <a:prstGeom prst="rect">
            <a:avLst/>
          </a:prstGeom>
        </p:spPr>
        <p:txBody>
          <a:bodyPr wrap="square">
            <a:spAutoFit/>
          </a:bodyPr>
          <a:lstStyle/>
          <a:p>
            <a:r>
              <a:rPr lang="es-AR" sz="2400" dirty="0" smtClean="0">
                <a:solidFill>
                  <a:srgbClr val="C00000"/>
                </a:solidFill>
                <a:latin typeface="Times New Roman"/>
                <a:ea typeface="Times New Roman"/>
                <a:cs typeface="Calibri"/>
              </a:rPr>
              <a:t>La </a:t>
            </a:r>
            <a:r>
              <a:rPr lang="es-AR" sz="2400" dirty="0">
                <a:solidFill>
                  <a:srgbClr val="C00000"/>
                </a:solidFill>
                <a:latin typeface="Times New Roman"/>
                <a:ea typeface="Times New Roman"/>
                <a:cs typeface="Calibri"/>
              </a:rPr>
              <a:t>urbanización ha invertido el equivales al presupuesto de un año de los trabajos públicos </a:t>
            </a:r>
            <a:endParaRPr lang="es-MX" sz="2400" dirty="0">
              <a:solidFill>
                <a:srgbClr val="C00000"/>
              </a:solidFill>
            </a:endParaRPr>
          </a:p>
        </p:txBody>
      </p:sp>
      <p:sp>
        <p:nvSpPr>
          <p:cNvPr id="4" name="3 Rectángulo"/>
          <p:cNvSpPr/>
          <p:nvPr/>
        </p:nvSpPr>
        <p:spPr>
          <a:xfrm>
            <a:off x="827584" y="404664"/>
            <a:ext cx="7848871" cy="3416320"/>
          </a:xfrm>
          <a:prstGeom prst="rect">
            <a:avLst/>
          </a:prstGeom>
        </p:spPr>
        <p:txBody>
          <a:bodyPr wrap="square">
            <a:spAutoFit/>
          </a:bodyPr>
          <a:lstStyle/>
          <a:p>
            <a:r>
              <a:rPr lang="es-AR" dirty="0">
                <a:solidFill>
                  <a:prstClr val="black"/>
                </a:solidFill>
              </a:rPr>
              <a:t>El </a:t>
            </a:r>
            <a:r>
              <a:rPr lang="es-AR" dirty="0">
                <a:solidFill>
                  <a:srgbClr val="C00000"/>
                </a:solidFill>
              </a:rPr>
              <a:t>presupuesto del Gobierno de la </a:t>
            </a:r>
            <a:r>
              <a:rPr lang="es-AR" dirty="0" smtClean="0">
                <a:solidFill>
                  <a:srgbClr val="C00000"/>
                </a:solidFill>
              </a:rPr>
              <a:t>Ciudad </a:t>
            </a:r>
            <a:r>
              <a:rPr lang="es-AR" dirty="0">
                <a:solidFill>
                  <a:prstClr val="black"/>
                </a:solidFill>
              </a:rPr>
              <a:t>en el momento en que se pone en marcha el proyecto era de alrededor de </a:t>
            </a:r>
            <a:r>
              <a:rPr lang="es-AR" dirty="0" smtClean="0">
                <a:solidFill>
                  <a:prstClr val="black"/>
                </a:solidFill>
              </a:rPr>
              <a:t>3.000 </a:t>
            </a:r>
            <a:r>
              <a:rPr lang="es-AR" dirty="0">
                <a:solidFill>
                  <a:prstClr val="black"/>
                </a:solidFill>
              </a:rPr>
              <a:t>millones U$S al año. </a:t>
            </a:r>
            <a:endParaRPr lang="es-AR" dirty="0" smtClean="0">
              <a:solidFill>
                <a:prstClr val="black"/>
              </a:solidFill>
            </a:endParaRPr>
          </a:p>
          <a:p>
            <a:endParaRPr lang="es-AR" dirty="0" smtClean="0">
              <a:solidFill>
                <a:prstClr val="black"/>
              </a:solidFill>
            </a:endParaRPr>
          </a:p>
          <a:p>
            <a:r>
              <a:rPr lang="es-AR" dirty="0" smtClean="0">
                <a:solidFill>
                  <a:prstClr val="black"/>
                </a:solidFill>
              </a:rPr>
              <a:t>De </a:t>
            </a:r>
            <a:r>
              <a:rPr lang="es-AR" dirty="0">
                <a:solidFill>
                  <a:prstClr val="black"/>
                </a:solidFill>
              </a:rPr>
              <a:t>este total correspondía al sector de obras publicas el 19% </a:t>
            </a:r>
            <a:r>
              <a:rPr lang="es-AR" dirty="0" smtClean="0">
                <a:solidFill>
                  <a:prstClr val="black"/>
                </a:solidFill>
              </a:rPr>
              <a:t>(570)</a:t>
            </a:r>
          </a:p>
          <a:p>
            <a:r>
              <a:rPr lang="es-AR" dirty="0" smtClean="0">
                <a:solidFill>
                  <a:prstClr val="black"/>
                </a:solidFill>
              </a:rPr>
              <a:t>(17% </a:t>
            </a:r>
            <a:r>
              <a:rPr lang="es-AR" dirty="0">
                <a:solidFill>
                  <a:prstClr val="black"/>
                </a:solidFill>
              </a:rPr>
              <a:t>a la secretaria de Obras Públicas y 2% a la Secretaría de </a:t>
            </a:r>
            <a:r>
              <a:rPr lang="es-AR" dirty="0" smtClean="0">
                <a:solidFill>
                  <a:prstClr val="black"/>
                </a:solidFill>
              </a:rPr>
              <a:t>Planeamiento) </a:t>
            </a:r>
          </a:p>
          <a:p>
            <a:endParaRPr lang="es-AR" dirty="0" smtClean="0">
              <a:solidFill>
                <a:prstClr val="black"/>
              </a:solidFill>
            </a:endParaRPr>
          </a:p>
          <a:p>
            <a:r>
              <a:rPr lang="es-AR" dirty="0" smtClean="0">
                <a:solidFill>
                  <a:prstClr val="black"/>
                </a:solidFill>
              </a:rPr>
              <a:t>Considerando </a:t>
            </a:r>
            <a:r>
              <a:rPr lang="es-AR" dirty="0">
                <a:solidFill>
                  <a:prstClr val="black"/>
                </a:solidFill>
              </a:rPr>
              <a:t>la cantidad de recurso destinados a mantenimiento y servicios, </a:t>
            </a:r>
            <a:endParaRPr lang="es-AR" dirty="0" smtClean="0">
              <a:solidFill>
                <a:prstClr val="black"/>
              </a:solidFill>
            </a:endParaRPr>
          </a:p>
          <a:p>
            <a:r>
              <a:rPr lang="es-AR" dirty="0" smtClean="0">
                <a:solidFill>
                  <a:prstClr val="black"/>
                </a:solidFill>
              </a:rPr>
              <a:t>de </a:t>
            </a:r>
            <a:r>
              <a:rPr lang="es-AR" dirty="0">
                <a:solidFill>
                  <a:prstClr val="black"/>
                </a:solidFill>
              </a:rPr>
              <a:t>este monto solo se afectaba a obras nuevas un 17 </a:t>
            </a:r>
            <a:r>
              <a:rPr lang="es-AR" dirty="0" smtClean="0">
                <a:solidFill>
                  <a:prstClr val="black"/>
                </a:solidFill>
              </a:rPr>
              <a:t>%  lo </a:t>
            </a:r>
            <a:r>
              <a:rPr lang="es-AR" dirty="0">
                <a:solidFill>
                  <a:prstClr val="black"/>
                </a:solidFill>
              </a:rPr>
              <a:t>que deja unos </a:t>
            </a:r>
            <a:r>
              <a:rPr lang="es-AR" dirty="0" smtClean="0">
                <a:solidFill>
                  <a:prstClr val="black"/>
                </a:solidFill>
              </a:rPr>
              <a:t>96.9 </a:t>
            </a:r>
            <a:r>
              <a:rPr lang="es-AR" dirty="0">
                <a:solidFill>
                  <a:prstClr val="black"/>
                </a:solidFill>
              </a:rPr>
              <a:t>millones al año. </a:t>
            </a:r>
            <a:endParaRPr lang="es-AR" dirty="0" smtClean="0">
              <a:solidFill>
                <a:prstClr val="black"/>
              </a:solidFill>
            </a:endParaRPr>
          </a:p>
          <a:p>
            <a:endParaRPr lang="es-AR" dirty="0">
              <a:solidFill>
                <a:prstClr val="black"/>
              </a:solidFill>
            </a:endParaRPr>
          </a:p>
          <a:p>
            <a:r>
              <a:rPr lang="es-AR" dirty="0" smtClean="0">
                <a:solidFill>
                  <a:prstClr val="black"/>
                </a:solidFill>
              </a:rPr>
              <a:t>Si </a:t>
            </a:r>
            <a:r>
              <a:rPr lang="es-AR" dirty="0">
                <a:solidFill>
                  <a:prstClr val="black"/>
                </a:solidFill>
              </a:rPr>
              <a:t>se considera que el total de inversión en las obras de urbanización y tratamiento del espacio publico ascendió a 99.92 millones en 20 </a:t>
            </a:r>
            <a:r>
              <a:rPr lang="es-AR" dirty="0" smtClean="0">
                <a:solidFill>
                  <a:prstClr val="black"/>
                </a:solidFill>
              </a:rPr>
              <a:t>años</a:t>
            </a:r>
          </a:p>
        </p:txBody>
      </p:sp>
    </p:spTree>
    <p:extLst>
      <p:ext uri="{BB962C8B-B14F-4D97-AF65-F5344CB8AC3E}">
        <p14:creationId xmlns:p14="http://schemas.microsoft.com/office/powerpoint/2010/main" val="42715522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836712"/>
            <a:ext cx="8064896" cy="4812087"/>
          </a:xfrm>
          <a:prstGeom prst="rect">
            <a:avLst/>
          </a:prstGeom>
        </p:spPr>
        <p:txBody>
          <a:bodyPr wrap="square">
            <a:spAutoFit/>
          </a:bodyPr>
          <a:lstStyle/>
          <a:p>
            <a:pPr algn="just">
              <a:lnSpc>
                <a:spcPct val="115000"/>
              </a:lnSpc>
              <a:spcAft>
                <a:spcPts val="1000"/>
              </a:spcAft>
            </a:pPr>
            <a:r>
              <a:rPr lang="es-MX" dirty="0">
                <a:solidFill>
                  <a:prstClr val="black"/>
                </a:solidFill>
                <a:latin typeface="Times New Roman"/>
                <a:ea typeface="Times New Roman"/>
                <a:cs typeface="Calibri"/>
              </a:rPr>
              <a:t>Al analizar los efectos de la urbanización no puede dejar de considerarse que la imagen de puerto madero se ha constituido en un icono que representa a la ciudad</a:t>
            </a:r>
            <a:r>
              <a:rPr lang="es-MX" dirty="0" smtClean="0">
                <a:solidFill>
                  <a:prstClr val="black"/>
                </a:solidFill>
                <a:latin typeface="Times New Roman"/>
                <a:ea typeface="Times New Roman"/>
                <a:cs typeface="Calibri"/>
              </a:rPr>
              <a:t>.</a:t>
            </a:r>
          </a:p>
          <a:p>
            <a:pPr algn="just">
              <a:lnSpc>
                <a:spcPct val="115000"/>
              </a:lnSpc>
              <a:spcAft>
                <a:spcPts val="1000"/>
              </a:spcAft>
            </a:pPr>
            <a:r>
              <a:rPr lang="es-MX" dirty="0" smtClean="0">
                <a:solidFill>
                  <a:prstClr val="black"/>
                </a:solidFill>
                <a:latin typeface="Times New Roman"/>
                <a:ea typeface="Times New Roman"/>
                <a:cs typeface="Calibri"/>
              </a:rPr>
              <a:t> </a:t>
            </a:r>
            <a:r>
              <a:rPr lang="es-MX" dirty="0">
                <a:solidFill>
                  <a:prstClr val="black"/>
                </a:solidFill>
                <a:latin typeface="Times New Roman"/>
                <a:ea typeface="Times New Roman"/>
                <a:cs typeface="Calibri"/>
              </a:rPr>
              <a:t>La pantalla del televisor en las horas pico, suele presentar esta imagen como separador. La idea de una postal de la ciudad, que da cuenta de su capacidad para conformar un presente, se desagrega a su vez en una cantidad de iconos complementarios como la fuente de Lola Mora, el puente de la mujer, las luces del malecón sobre los espejos de agua, los recorridos por los parques, o la escultura de Juan Manuel </a:t>
            </a:r>
            <a:r>
              <a:rPr lang="es-MX" dirty="0" err="1">
                <a:solidFill>
                  <a:prstClr val="black"/>
                </a:solidFill>
                <a:latin typeface="Times New Roman"/>
                <a:ea typeface="Times New Roman"/>
                <a:cs typeface="Calibri"/>
              </a:rPr>
              <a:t>Fangio</a:t>
            </a:r>
            <a:r>
              <a:rPr lang="es-MX" dirty="0">
                <a:solidFill>
                  <a:prstClr val="black"/>
                </a:solidFill>
                <a:latin typeface="Times New Roman"/>
                <a:ea typeface="Times New Roman"/>
                <a:cs typeface="Calibri"/>
              </a:rPr>
              <a:t> en un bulevar.  </a:t>
            </a:r>
            <a:endParaRPr lang="es-MX" dirty="0">
              <a:solidFill>
                <a:prstClr val="black"/>
              </a:solidFill>
              <a:ea typeface="Times New Roman"/>
            </a:endParaRPr>
          </a:p>
          <a:p>
            <a:pPr algn="just">
              <a:lnSpc>
                <a:spcPct val="115000"/>
              </a:lnSpc>
              <a:spcAft>
                <a:spcPts val="1000"/>
              </a:spcAft>
            </a:pPr>
            <a:r>
              <a:rPr lang="es-MX" dirty="0">
                <a:solidFill>
                  <a:prstClr val="black"/>
                </a:solidFill>
                <a:latin typeface="Times New Roman"/>
                <a:ea typeface="Times New Roman"/>
                <a:cs typeface="Calibri"/>
              </a:rPr>
              <a:t>Coincide con esta percepción la de turistas y visitantes internacionales convocados por el lugar. Ha pasado a ser el sitio más visitado de la ciudad, y el circuito que recoge la opinión más favorable.</a:t>
            </a:r>
            <a:endParaRPr lang="es-MX" dirty="0">
              <a:solidFill>
                <a:prstClr val="black"/>
              </a:solidFill>
              <a:ea typeface="Times New Roman"/>
            </a:endParaRPr>
          </a:p>
          <a:p>
            <a:r>
              <a:rPr lang="es-MX" dirty="0">
                <a:solidFill>
                  <a:prstClr val="black"/>
                </a:solidFill>
                <a:latin typeface="Times New Roman"/>
                <a:ea typeface="Times New Roman"/>
                <a:cs typeface="Calibri"/>
              </a:rPr>
              <a:t>Queda por indagar la percepción del visitante habitual que habita en otras partes de la ciudad, verificando las razones que fundan una opinión desfavorable en un porcentaje significativo de intelectuales</a:t>
            </a:r>
            <a:endParaRPr lang="es-MX" dirty="0">
              <a:solidFill>
                <a:prstClr val="black"/>
              </a:solidFill>
            </a:endParaRPr>
          </a:p>
        </p:txBody>
      </p:sp>
    </p:spTree>
    <p:extLst>
      <p:ext uri="{BB962C8B-B14F-4D97-AF65-F5344CB8AC3E}">
        <p14:creationId xmlns:p14="http://schemas.microsoft.com/office/powerpoint/2010/main" val="30529512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476672"/>
            <a:ext cx="8208912" cy="5909310"/>
          </a:xfrm>
          <a:prstGeom prst="rect">
            <a:avLst/>
          </a:prstGeom>
        </p:spPr>
        <p:txBody>
          <a:bodyPr wrap="square">
            <a:spAutoFit/>
          </a:bodyPr>
          <a:lstStyle/>
          <a:p>
            <a:r>
              <a:rPr lang="es-MX" dirty="0">
                <a:solidFill>
                  <a:prstClr val="black"/>
                </a:solidFill>
                <a:latin typeface="Times New Roman"/>
                <a:ea typeface="Times New Roman"/>
                <a:cs typeface="Calibri"/>
              </a:rPr>
              <a:t>Constatamos que no todas las ciudades latinoamericanas, que han sido atravesadas por los efectos de la globalización, han expresado la misma tendencia. </a:t>
            </a:r>
            <a:endParaRPr lang="es-MX" dirty="0" smtClean="0">
              <a:solidFill>
                <a:prstClr val="black"/>
              </a:solidFill>
              <a:latin typeface="Times New Roman"/>
              <a:ea typeface="Times New Roman"/>
              <a:cs typeface="Calibri"/>
            </a:endParaRPr>
          </a:p>
          <a:p>
            <a:endParaRPr lang="es-MX" dirty="0">
              <a:solidFill>
                <a:prstClr val="black"/>
              </a:solidFill>
              <a:latin typeface="Times New Roman"/>
              <a:ea typeface="Times New Roman"/>
              <a:cs typeface="Calibri"/>
            </a:endParaRPr>
          </a:p>
          <a:p>
            <a:r>
              <a:rPr lang="es-MX" dirty="0" smtClean="0">
                <a:solidFill>
                  <a:prstClr val="black"/>
                </a:solidFill>
                <a:latin typeface="Times New Roman"/>
                <a:ea typeface="Times New Roman"/>
                <a:cs typeface="Calibri"/>
              </a:rPr>
              <a:t>Que </a:t>
            </a:r>
            <a:r>
              <a:rPr lang="es-MX" dirty="0">
                <a:solidFill>
                  <a:prstClr val="black"/>
                </a:solidFill>
                <a:latin typeface="Times New Roman"/>
                <a:ea typeface="Times New Roman"/>
                <a:cs typeface="Calibri"/>
              </a:rPr>
              <a:t>la presencia de nuevos agentes buscando áreas de oportunidad no ha tenido siempre la misma respuesta. </a:t>
            </a:r>
            <a:endParaRPr lang="es-MX" dirty="0" smtClean="0">
              <a:solidFill>
                <a:prstClr val="black"/>
              </a:solidFill>
              <a:latin typeface="Times New Roman"/>
              <a:ea typeface="Times New Roman"/>
              <a:cs typeface="Calibri"/>
            </a:endParaRPr>
          </a:p>
          <a:p>
            <a:r>
              <a:rPr lang="es-MX" dirty="0" smtClean="0">
                <a:solidFill>
                  <a:prstClr val="black"/>
                </a:solidFill>
                <a:latin typeface="Times New Roman"/>
                <a:ea typeface="Times New Roman"/>
                <a:cs typeface="Calibri"/>
              </a:rPr>
              <a:t>Observamos </a:t>
            </a:r>
            <a:r>
              <a:rPr lang="es-MX" dirty="0">
                <a:solidFill>
                  <a:prstClr val="black"/>
                </a:solidFill>
                <a:latin typeface="Times New Roman"/>
                <a:ea typeface="Times New Roman"/>
                <a:cs typeface="Calibri"/>
              </a:rPr>
              <a:t>que los efectos de mantener la centralidad en su lugar, generan mejores condiciones para el desarrollo de la estructura urbana, el ambiente, y la vida cotidiana de sus habitantes.  </a:t>
            </a:r>
            <a:endParaRPr lang="es-MX" dirty="0" smtClean="0">
              <a:solidFill>
                <a:prstClr val="black"/>
              </a:solidFill>
              <a:latin typeface="Times New Roman"/>
              <a:ea typeface="Times New Roman"/>
              <a:cs typeface="Calibri"/>
            </a:endParaRPr>
          </a:p>
          <a:p>
            <a:r>
              <a:rPr lang="es-MX" dirty="0" smtClean="0">
                <a:solidFill>
                  <a:prstClr val="black"/>
                </a:solidFill>
                <a:latin typeface="Times New Roman"/>
                <a:ea typeface="Times New Roman"/>
                <a:cs typeface="Calibri"/>
              </a:rPr>
              <a:t>Observamos </a:t>
            </a:r>
            <a:r>
              <a:rPr lang="es-MX" dirty="0">
                <a:solidFill>
                  <a:prstClr val="black"/>
                </a:solidFill>
                <a:latin typeface="Times New Roman"/>
                <a:ea typeface="Times New Roman"/>
                <a:cs typeface="Calibri"/>
              </a:rPr>
              <a:t>también que en términos de la evolución del valor, contribuye a procesos de valorización que son socialmente es más </a:t>
            </a:r>
            <a:r>
              <a:rPr lang="es-MX" dirty="0" smtClean="0">
                <a:solidFill>
                  <a:prstClr val="black"/>
                </a:solidFill>
                <a:latin typeface="Times New Roman"/>
                <a:ea typeface="Times New Roman"/>
                <a:cs typeface="Calibri"/>
              </a:rPr>
              <a:t>eficientes.</a:t>
            </a:r>
          </a:p>
          <a:p>
            <a:endParaRPr lang="es-MX" dirty="0">
              <a:solidFill>
                <a:prstClr val="black"/>
              </a:solidFill>
              <a:latin typeface="Times New Roman"/>
              <a:ea typeface="Times New Roman"/>
              <a:cs typeface="Calibri"/>
            </a:endParaRPr>
          </a:p>
          <a:p>
            <a:r>
              <a:rPr lang="es-MX" dirty="0" smtClean="0">
                <a:solidFill>
                  <a:prstClr val="black"/>
                </a:solidFill>
                <a:latin typeface="Times New Roman"/>
                <a:ea typeface="Times New Roman"/>
                <a:cs typeface="Calibri"/>
              </a:rPr>
              <a:t>Esto </a:t>
            </a:r>
            <a:r>
              <a:rPr lang="es-MX" dirty="0">
                <a:solidFill>
                  <a:prstClr val="black"/>
                </a:solidFill>
                <a:latin typeface="Times New Roman"/>
                <a:ea typeface="Times New Roman"/>
                <a:cs typeface="Calibri"/>
              </a:rPr>
              <a:t>no evita que se reproduzcan las asimetrías </a:t>
            </a:r>
            <a:r>
              <a:rPr lang="es-MX" dirty="0" smtClean="0">
                <a:solidFill>
                  <a:prstClr val="black"/>
                </a:solidFill>
                <a:latin typeface="Times New Roman"/>
                <a:ea typeface="Times New Roman"/>
                <a:cs typeface="Calibri"/>
              </a:rPr>
              <a:t>en </a:t>
            </a:r>
            <a:r>
              <a:rPr lang="es-MX" dirty="0">
                <a:solidFill>
                  <a:prstClr val="black"/>
                </a:solidFill>
                <a:latin typeface="Times New Roman"/>
                <a:ea typeface="Times New Roman"/>
                <a:cs typeface="Calibri"/>
              </a:rPr>
              <a:t>tanto la forma de organizar los factores de la producción sigan en manos del capital y su necesidad de reproducir la tasa de ganancia, y se siga permitiendo que el mercado (en su libre juego) sea el principal factor de asignación de los productos y los servicios a la población. </a:t>
            </a:r>
            <a:endParaRPr lang="es-MX" dirty="0" smtClean="0">
              <a:solidFill>
                <a:prstClr val="black"/>
              </a:solidFill>
              <a:latin typeface="Times New Roman"/>
              <a:ea typeface="Times New Roman"/>
              <a:cs typeface="Calibri"/>
            </a:endParaRPr>
          </a:p>
          <a:p>
            <a:endParaRPr lang="es-MX" dirty="0" smtClean="0">
              <a:solidFill>
                <a:prstClr val="black"/>
              </a:solidFill>
              <a:latin typeface="Times New Roman"/>
              <a:ea typeface="Times New Roman"/>
              <a:cs typeface="Calibri"/>
            </a:endParaRPr>
          </a:p>
          <a:p>
            <a:r>
              <a:rPr lang="es-MX" dirty="0">
                <a:solidFill>
                  <a:prstClr val="black"/>
                </a:solidFill>
                <a:latin typeface="Times New Roman"/>
                <a:ea typeface="Times New Roman"/>
                <a:cs typeface="Calibri"/>
              </a:rPr>
              <a:t>Encontramos casos donde el proceso de globalización se expresa como una enorme expansión del área urbanizada, y que este proceso profundiza el deterioro de las áreas centrales. </a:t>
            </a:r>
            <a:endParaRPr lang="es-MX" dirty="0" smtClean="0">
              <a:solidFill>
                <a:prstClr val="black"/>
              </a:solidFill>
              <a:latin typeface="Times New Roman"/>
              <a:ea typeface="Times New Roman"/>
              <a:cs typeface="Calibri"/>
            </a:endParaRPr>
          </a:p>
          <a:p>
            <a:r>
              <a:rPr lang="es-MX" dirty="0" smtClean="0">
                <a:solidFill>
                  <a:prstClr val="black"/>
                </a:solidFill>
                <a:latin typeface="Times New Roman"/>
                <a:ea typeface="Times New Roman"/>
                <a:cs typeface="Calibri"/>
              </a:rPr>
              <a:t>En </a:t>
            </a:r>
            <a:r>
              <a:rPr lang="es-MX" dirty="0">
                <a:solidFill>
                  <a:prstClr val="black"/>
                </a:solidFill>
                <a:latin typeface="Times New Roman"/>
                <a:ea typeface="Times New Roman"/>
                <a:cs typeface="Calibri"/>
              </a:rPr>
              <a:t>otros contextos observamos que se producen acelerados proceso de valorización de áreas históricas, que implican un notable incremento del valor de las propiedades, </a:t>
            </a:r>
            <a:endParaRPr lang="es-MX" dirty="0">
              <a:solidFill>
                <a:prstClr val="black"/>
              </a:solidFill>
            </a:endParaRPr>
          </a:p>
        </p:txBody>
      </p:sp>
    </p:spTree>
    <p:extLst>
      <p:ext uri="{BB962C8B-B14F-4D97-AF65-F5344CB8AC3E}">
        <p14:creationId xmlns:p14="http://schemas.microsoft.com/office/powerpoint/2010/main" val="24605635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382013"/>
            <a:ext cx="7920880" cy="4247317"/>
          </a:xfrm>
          <a:prstGeom prst="rect">
            <a:avLst/>
          </a:prstGeom>
        </p:spPr>
        <p:txBody>
          <a:bodyPr wrap="square">
            <a:spAutoFit/>
          </a:bodyPr>
          <a:lstStyle/>
          <a:p>
            <a:r>
              <a:rPr lang="es-MX" dirty="0">
                <a:latin typeface="Times New Roman"/>
                <a:ea typeface="Times New Roman"/>
                <a:cs typeface="Calibri"/>
              </a:rPr>
              <a:t>El trabajo nos ha permitido constatar, que ambas alternativas de evolución pueden ser expresión de las nuevas tendencias de comportamiento del capital. Estudiando el caso pudimos identificar a dos de las empresas más dinámicas </a:t>
            </a:r>
            <a:r>
              <a:rPr lang="es-MX" dirty="0" smtClean="0">
                <a:latin typeface="Times New Roman"/>
                <a:ea typeface="Times New Roman"/>
                <a:cs typeface="Calibri"/>
              </a:rPr>
              <a:t>(</a:t>
            </a:r>
            <a:r>
              <a:rPr lang="es-MX" dirty="0" err="1">
                <a:latin typeface="Times New Roman"/>
                <a:ea typeface="Times New Roman"/>
                <a:cs typeface="Calibri"/>
              </a:rPr>
              <a:t>R</a:t>
            </a:r>
            <a:r>
              <a:rPr lang="es-MX" dirty="0" err="1" smtClean="0">
                <a:latin typeface="Times New Roman"/>
                <a:ea typeface="Times New Roman"/>
                <a:cs typeface="Calibri"/>
              </a:rPr>
              <a:t>aghsa</a:t>
            </a:r>
            <a:r>
              <a:rPr lang="es-MX" dirty="0" smtClean="0">
                <a:latin typeface="Times New Roman"/>
                <a:ea typeface="Times New Roman"/>
                <a:cs typeface="Calibri"/>
              </a:rPr>
              <a:t> ,</a:t>
            </a:r>
            <a:r>
              <a:rPr lang="es-MX" dirty="0" err="1" smtClean="0">
                <a:latin typeface="Times New Roman"/>
                <a:ea typeface="Times New Roman"/>
                <a:cs typeface="Calibri"/>
              </a:rPr>
              <a:t>Consultatio</a:t>
            </a:r>
            <a:r>
              <a:rPr lang="es-MX" dirty="0" smtClean="0">
                <a:latin typeface="Times New Roman"/>
                <a:ea typeface="Times New Roman"/>
                <a:cs typeface="Calibri"/>
              </a:rPr>
              <a:t> </a:t>
            </a:r>
            <a:r>
              <a:rPr lang="es-MX" dirty="0">
                <a:latin typeface="Times New Roman"/>
                <a:ea typeface="Times New Roman"/>
                <a:cs typeface="Calibri"/>
              </a:rPr>
              <a:t>y IRSA) expresan a escala local estas dos </a:t>
            </a:r>
            <a:r>
              <a:rPr lang="es-MX" dirty="0" smtClean="0">
                <a:latin typeface="Times New Roman"/>
                <a:ea typeface="Times New Roman"/>
                <a:cs typeface="Calibri"/>
              </a:rPr>
              <a:t>tendencias.</a:t>
            </a:r>
          </a:p>
          <a:p>
            <a:endParaRPr lang="es-MX" dirty="0" smtClean="0">
              <a:latin typeface="Times New Roman"/>
              <a:ea typeface="Times New Roman"/>
              <a:cs typeface="Calibri"/>
            </a:endParaRPr>
          </a:p>
          <a:p>
            <a:pPr algn="just"/>
            <a:r>
              <a:rPr lang="es-MX" dirty="0">
                <a:latin typeface="Times New Roman"/>
                <a:ea typeface="Times New Roman"/>
                <a:cs typeface="Calibri"/>
              </a:rPr>
              <a:t>Ambas sostienen formas equivalentes de articulación con el mercado financiero global,  (vehículos) sin embargo a la hora de insertarse en la evolución de la ciudad implementan estrategias opuestas</a:t>
            </a:r>
            <a:r>
              <a:rPr lang="es-MX" dirty="0" smtClean="0">
                <a:latin typeface="Times New Roman"/>
                <a:ea typeface="Times New Roman"/>
                <a:cs typeface="Calibri"/>
              </a:rPr>
              <a:t>.</a:t>
            </a:r>
          </a:p>
          <a:p>
            <a:endParaRPr lang="es-MX" dirty="0" smtClean="0">
              <a:latin typeface="Times New Roman"/>
              <a:ea typeface="Times New Roman"/>
              <a:cs typeface="Calibri"/>
            </a:endParaRPr>
          </a:p>
          <a:p>
            <a:pPr algn="just"/>
            <a:r>
              <a:rPr lang="es-MX" dirty="0" smtClean="0">
                <a:latin typeface="Times New Roman"/>
                <a:ea typeface="Times New Roman"/>
                <a:cs typeface="Calibri"/>
              </a:rPr>
              <a:t>Puede </a:t>
            </a:r>
            <a:r>
              <a:rPr lang="es-MX" dirty="0">
                <a:latin typeface="Times New Roman"/>
                <a:ea typeface="Times New Roman"/>
                <a:cs typeface="Calibri"/>
              </a:rPr>
              <a:t>concluirse que el desarrollo del mercado de bienes raíces </a:t>
            </a:r>
            <a:r>
              <a:rPr lang="es-MX" b="1" dirty="0">
                <a:latin typeface="Times New Roman"/>
                <a:ea typeface="Times New Roman"/>
                <a:cs typeface="Calibri"/>
              </a:rPr>
              <a:t>predomina una u otra tendencia a partir de las oportunidades o restricciones que le abre cada sociedad concreta</a:t>
            </a:r>
            <a:r>
              <a:rPr lang="es-MX" dirty="0">
                <a:latin typeface="Times New Roman"/>
                <a:ea typeface="Times New Roman"/>
                <a:cs typeface="Calibri"/>
              </a:rPr>
              <a:t>, y que las características que toma el proceso de transformación que experimenta cada ciudad, se asocia con la interrelación existente entre estas tendencias y el </a:t>
            </a:r>
            <a:r>
              <a:rPr lang="es-MX" b="1" dirty="0">
                <a:solidFill>
                  <a:srgbClr val="C00000"/>
                </a:solidFill>
                <a:latin typeface="Times New Roman"/>
                <a:ea typeface="Times New Roman"/>
                <a:cs typeface="Calibri"/>
              </a:rPr>
              <a:t>marco de condiciones que imponga la política pública y la sociedad local</a:t>
            </a:r>
            <a:r>
              <a:rPr lang="es-MX" b="1" dirty="0" smtClean="0">
                <a:solidFill>
                  <a:srgbClr val="C00000"/>
                </a:solidFill>
                <a:latin typeface="Times New Roman"/>
                <a:ea typeface="Times New Roman"/>
                <a:cs typeface="Calibri"/>
              </a:rPr>
              <a:t>.</a:t>
            </a:r>
          </a:p>
        </p:txBody>
      </p:sp>
    </p:spTree>
    <p:extLst>
      <p:ext uri="{BB962C8B-B14F-4D97-AF65-F5344CB8AC3E}">
        <p14:creationId xmlns:p14="http://schemas.microsoft.com/office/powerpoint/2010/main" val="76138132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476672"/>
            <a:ext cx="8208912" cy="5632311"/>
          </a:xfrm>
          <a:prstGeom prst="rect">
            <a:avLst/>
          </a:prstGeom>
        </p:spPr>
        <p:txBody>
          <a:bodyPr wrap="square">
            <a:spAutoFit/>
          </a:bodyPr>
          <a:lstStyle/>
          <a:p>
            <a:pPr lvl="0" algn="just"/>
            <a:r>
              <a:rPr lang="es-MX" dirty="0">
                <a:solidFill>
                  <a:prstClr val="black"/>
                </a:solidFill>
                <a:latin typeface="Times New Roman"/>
                <a:ea typeface="Times New Roman"/>
                <a:cs typeface="Calibri"/>
              </a:rPr>
              <a:t>Situados en esta perspectiva, entendimos que </a:t>
            </a:r>
            <a:r>
              <a:rPr lang="es-MX" b="1" dirty="0">
                <a:solidFill>
                  <a:srgbClr val="C00000"/>
                </a:solidFill>
                <a:latin typeface="Times New Roman"/>
                <a:ea typeface="Times New Roman"/>
                <a:cs typeface="Calibri"/>
              </a:rPr>
              <a:t>la política urbana mantiene determinada autonomía</a:t>
            </a:r>
            <a:r>
              <a:rPr lang="es-MX" b="1" dirty="0">
                <a:solidFill>
                  <a:prstClr val="black"/>
                </a:solidFill>
                <a:latin typeface="Times New Roman"/>
                <a:ea typeface="Times New Roman"/>
                <a:cs typeface="Calibri"/>
              </a:rPr>
              <a:t>,</a:t>
            </a:r>
            <a:r>
              <a:rPr lang="es-MX" dirty="0">
                <a:solidFill>
                  <a:prstClr val="black"/>
                </a:solidFill>
                <a:latin typeface="Times New Roman"/>
                <a:ea typeface="Times New Roman"/>
                <a:cs typeface="Calibri"/>
              </a:rPr>
              <a:t> en la medida que puede establecer regulaciones que conduzcan estas opciones evitando que la ciudad evolucione en una dirección no deseada. </a:t>
            </a:r>
            <a:endParaRPr lang="es-MX" dirty="0" smtClean="0">
              <a:solidFill>
                <a:prstClr val="black"/>
              </a:solidFill>
              <a:latin typeface="Times New Roman"/>
              <a:ea typeface="Times New Roman"/>
              <a:cs typeface="Calibri"/>
            </a:endParaRPr>
          </a:p>
          <a:p>
            <a:pPr lvl="0" algn="just"/>
            <a:endParaRPr lang="es-MX" dirty="0">
              <a:solidFill>
                <a:prstClr val="black"/>
              </a:solidFill>
              <a:latin typeface="Times New Roman"/>
              <a:ea typeface="Times New Roman"/>
              <a:cs typeface="Calibri"/>
            </a:endParaRPr>
          </a:p>
          <a:p>
            <a:pPr lvl="0" algn="just"/>
            <a:r>
              <a:rPr lang="es-MX" dirty="0">
                <a:solidFill>
                  <a:prstClr val="black"/>
                </a:solidFill>
                <a:latin typeface="Times New Roman"/>
                <a:ea typeface="Times New Roman"/>
                <a:cs typeface="Calibri"/>
              </a:rPr>
              <a:t>Cabe por lo tanto preguntarse </a:t>
            </a:r>
            <a:r>
              <a:rPr lang="es-MX" i="1" dirty="0">
                <a:solidFill>
                  <a:prstClr val="black"/>
                </a:solidFill>
                <a:latin typeface="Times New Roman"/>
                <a:ea typeface="Times New Roman"/>
                <a:cs typeface="Calibri"/>
              </a:rPr>
              <a:t>cuál es la </a:t>
            </a:r>
            <a:r>
              <a:rPr lang="es-MX" i="1" dirty="0">
                <a:solidFill>
                  <a:srgbClr val="C00000"/>
                </a:solidFill>
                <a:latin typeface="Times New Roman"/>
                <a:ea typeface="Times New Roman"/>
                <a:cs typeface="Calibri"/>
              </a:rPr>
              <a:t>naturaleza de esa autonomía</a:t>
            </a:r>
            <a:r>
              <a:rPr lang="es-MX" dirty="0">
                <a:solidFill>
                  <a:srgbClr val="C00000"/>
                </a:solidFill>
                <a:latin typeface="Times New Roman"/>
                <a:ea typeface="Times New Roman"/>
                <a:cs typeface="Calibri"/>
              </a:rPr>
              <a:t> </a:t>
            </a:r>
            <a:r>
              <a:rPr lang="es-MX" dirty="0">
                <a:solidFill>
                  <a:prstClr val="black"/>
                </a:solidFill>
                <a:latin typeface="Times New Roman"/>
                <a:ea typeface="Times New Roman"/>
                <a:cs typeface="Calibri"/>
              </a:rPr>
              <a:t>y hasta que punto podemos confiar en la capacidad de la política para ejercer poder sobre estas determinaciones de la </a:t>
            </a:r>
            <a:r>
              <a:rPr lang="es-MX" dirty="0" smtClean="0">
                <a:solidFill>
                  <a:prstClr val="black"/>
                </a:solidFill>
                <a:latin typeface="Times New Roman"/>
                <a:ea typeface="Times New Roman"/>
                <a:cs typeface="Calibri"/>
              </a:rPr>
              <a:t>economía.</a:t>
            </a:r>
          </a:p>
          <a:p>
            <a:pPr lvl="0" algn="just"/>
            <a:endParaRPr lang="es-MX" dirty="0" smtClean="0">
              <a:latin typeface="Times New Roman"/>
              <a:ea typeface="Times New Roman"/>
              <a:cs typeface="Calibri"/>
            </a:endParaRPr>
          </a:p>
          <a:p>
            <a:pPr lvl="0" algn="just"/>
            <a:r>
              <a:rPr lang="es-MX" dirty="0" smtClean="0">
                <a:latin typeface="Times New Roman"/>
                <a:ea typeface="Times New Roman"/>
                <a:cs typeface="Calibri"/>
              </a:rPr>
              <a:t>Se </a:t>
            </a:r>
            <a:r>
              <a:rPr lang="es-MX" dirty="0">
                <a:latin typeface="Times New Roman"/>
                <a:ea typeface="Times New Roman"/>
                <a:cs typeface="Calibri"/>
              </a:rPr>
              <a:t>puede también pensar que </a:t>
            </a:r>
            <a:r>
              <a:rPr lang="es-MX" i="1" dirty="0">
                <a:latin typeface="Times New Roman"/>
                <a:ea typeface="Times New Roman"/>
                <a:cs typeface="Calibri"/>
              </a:rPr>
              <a:t>existe una relación entre autonomía y voluntad </a:t>
            </a:r>
            <a:r>
              <a:rPr lang="es-MX" i="1" dirty="0" smtClean="0">
                <a:latin typeface="Times New Roman"/>
                <a:ea typeface="Times New Roman"/>
                <a:cs typeface="Calibri"/>
              </a:rPr>
              <a:t>ciudadana</a:t>
            </a:r>
            <a:r>
              <a:rPr lang="es-MX" dirty="0" smtClean="0">
                <a:latin typeface="Times New Roman"/>
                <a:ea typeface="Times New Roman"/>
                <a:cs typeface="Calibri"/>
              </a:rPr>
              <a:t>, </a:t>
            </a:r>
            <a:r>
              <a:rPr lang="es-MX" i="1" dirty="0">
                <a:latin typeface="Times New Roman"/>
                <a:ea typeface="Times New Roman"/>
                <a:cs typeface="Calibri"/>
              </a:rPr>
              <a:t>que </a:t>
            </a:r>
            <a:r>
              <a:rPr lang="es-MX" i="1" dirty="0">
                <a:solidFill>
                  <a:srgbClr val="C00000"/>
                </a:solidFill>
                <a:latin typeface="Times New Roman"/>
                <a:ea typeface="Times New Roman"/>
                <a:cs typeface="Calibri"/>
              </a:rPr>
              <a:t>condiciona la eficacia de algunos instrumentos a la calidad de las instituciones con que estructura la gobernanza</a:t>
            </a:r>
            <a:r>
              <a:rPr lang="es-MX" dirty="0">
                <a:latin typeface="Times New Roman"/>
                <a:ea typeface="Times New Roman"/>
                <a:cs typeface="Calibri"/>
              </a:rPr>
              <a:t>. </a:t>
            </a:r>
            <a:endParaRPr lang="es-MX" dirty="0" smtClean="0">
              <a:latin typeface="Times New Roman"/>
              <a:ea typeface="Times New Roman"/>
              <a:cs typeface="Calibri"/>
            </a:endParaRPr>
          </a:p>
          <a:p>
            <a:pPr lvl="0" algn="just"/>
            <a:endParaRPr lang="es-MX" dirty="0">
              <a:latin typeface="Times New Roman"/>
              <a:ea typeface="Times New Roman"/>
              <a:cs typeface="Calibri"/>
            </a:endParaRPr>
          </a:p>
          <a:p>
            <a:pPr lvl="0" algn="just"/>
            <a:r>
              <a:rPr lang="es-MX" dirty="0" smtClean="0">
                <a:latin typeface="Times New Roman"/>
                <a:ea typeface="Times New Roman"/>
                <a:cs typeface="Calibri"/>
              </a:rPr>
              <a:t>Esto </a:t>
            </a:r>
            <a:r>
              <a:rPr lang="es-MX" dirty="0">
                <a:latin typeface="Times New Roman"/>
                <a:ea typeface="Times New Roman"/>
                <a:cs typeface="Calibri"/>
              </a:rPr>
              <a:t>nos llevó a considerar que además de las regulaciones (normativas, fiscales, etc.) existen otras herramientas, y </a:t>
            </a:r>
            <a:r>
              <a:rPr lang="es-MX" dirty="0">
                <a:solidFill>
                  <a:srgbClr val="C00000"/>
                </a:solidFill>
                <a:latin typeface="Times New Roman"/>
                <a:ea typeface="Times New Roman"/>
                <a:cs typeface="Calibri"/>
              </a:rPr>
              <a:t>dispositivos de actuación</a:t>
            </a:r>
            <a:r>
              <a:rPr lang="es-MX" dirty="0">
                <a:latin typeface="Times New Roman"/>
                <a:ea typeface="Times New Roman"/>
                <a:cs typeface="Calibri"/>
              </a:rPr>
              <a:t>, que también son eficaces para conducir la evolución de la realidad. </a:t>
            </a:r>
            <a:endParaRPr lang="es-MX" dirty="0" smtClean="0">
              <a:latin typeface="Times New Roman"/>
              <a:ea typeface="Times New Roman"/>
              <a:cs typeface="Calibri"/>
            </a:endParaRPr>
          </a:p>
          <a:p>
            <a:pPr lvl="0" algn="just"/>
            <a:r>
              <a:rPr lang="es-MX" dirty="0" smtClean="0">
                <a:latin typeface="Times New Roman"/>
                <a:ea typeface="Times New Roman"/>
                <a:cs typeface="Calibri"/>
              </a:rPr>
              <a:t>En </a:t>
            </a:r>
            <a:r>
              <a:rPr lang="es-MX" dirty="0">
                <a:latin typeface="Times New Roman"/>
                <a:ea typeface="Times New Roman"/>
                <a:cs typeface="Calibri"/>
              </a:rPr>
              <a:t>este marco ha interesado verificar si la implementación de un proyecto urbano, como el de  Puerto Madero, ha sido eficaz para consolidar la centralidad, alterando la tendencia de una parte del capital por convocar a la apertura de nuevos frentes de urbanización, que implican el abandono del antiguo centro. </a:t>
            </a:r>
            <a:endParaRPr lang="es-MX" b="1" dirty="0">
              <a:solidFill>
                <a:srgbClr val="C00000"/>
              </a:solidFill>
            </a:endParaRPr>
          </a:p>
        </p:txBody>
      </p:sp>
    </p:spTree>
    <p:extLst>
      <p:ext uri="{BB962C8B-B14F-4D97-AF65-F5344CB8AC3E}">
        <p14:creationId xmlns:p14="http://schemas.microsoft.com/office/powerpoint/2010/main" val="2028460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6019" y="607170"/>
            <a:ext cx="7992888" cy="5151154"/>
          </a:xfrm>
          <a:prstGeom prst="rect">
            <a:avLst/>
          </a:prstGeom>
        </p:spPr>
        <p:txBody>
          <a:bodyPr wrap="square">
            <a:spAutoFit/>
          </a:bodyPr>
          <a:lstStyle/>
          <a:p>
            <a:r>
              <a:rPr lang="es-MX" dirty="0">
                <a:latin typeface="Times New Roman"/>
                <a:ea typeface="Times New Roman"/>
                <a:cs typeface="Calibri"/>
              </a:rPr>
              <a:t>La calidad de los espacios públicos, incluyendo sus estándares de mantenimiento, marcan un diferencial significativo respecto de otros lugares de la </a:t>
            </a:r>
            <a:r>
              <a:rPr lang="es-MX" dirty="0" smtClean="0">
                <a:latin typeface="Times New Roman"/>
                <a:ea typeface="Times New Roman"/>
                <a:cs typeface="Calibri"/>
              </a:rPr>
              <a:t>ciudad.</a:t>
            </a:r>
          </a:p>
          <a:p>
            <a:endParaRPr lang="es-MX" dirty="0">
              <a:latin typeface="Times New Roman"/>
              <a:cs typeface="Calibri"/>
            </a:endParaRPr>
          </a:p>
          <a:p>
            <a:pPr>
              <a:lnSpc>
                <a:spcPct val="115000"/>
              </a:lnSpc>
              <a:spcAft>
                <a:spcPts val="0"/>
              </a:spcAft>
            </a:pPr>
            <a:r>
              <a:rPr lang="es-MX" dirty="0">
                <a:latin typeface="Times New Roman"/>
                <a:ea typeface="Times New Roman"/>
                <a:cs typeface="Calibri"/>
              </a:rPr>
              <a:t>La consulta de la comunidad sobre los principales déficits, señala los problemas de movilidad y la distancia entre la estructura de transportes del centro de la ciudad respecto de la localización de las áreas residenciales</a:t>
            </a:r>
            <a:r>
              <a:rPr lang="es-MX" dirty="0" smtClean="0">
                <a:latin typeface="Times New Roman"/>
                <a:ea typeface="Times New Roman"/>
                <a:cs typeface="Calibri"/>
              </a:rPr>
              <a:t>.</a:t>
            </a:r>
          </a:p>
          <a:p>
            <a:pPr>
              <a:lnSpc>
                <a:spcPct val="115000"/>
              </a:lnSpc>
              <a:spcAft>
                <a:spcPts val="0"/>
              </a:spcAft>
            </a:pPr>
            <a:endParaRPr lang="es-MX" dirty="0" smtClean="0">
              <a:latin typeface="Times New Roman"/>
              <a:ea typeface="Times New Roman"/>
              <a:cs typeface="Calibri"/>
            </a:endParaRPr>
          </a:p>
          <a:p>
            <a:pPr>
              <a:lnSpc>
                <a:spcPct val="115000"/>
              </a:lnSpc>
              <a:spcAft>
                <a:spcPts val="0"/>
              </a:spcAft>
            </a:pPr>
            <a:r>
              <a:rPr lang="es-MX" dirty="0">
                <a:latin typeface="Times New Roman"/>
                <a:ea typeface="Times New Roman"/>
                <a:cs typeface="Calibri"/>
              </a:rPr>
              <a:t>La reserva ecológica constituye un hito l que contribuye al mejoramiento de la calidad ambiental de este sector de la </a:t>
            </a:r>
            <a:r>
              <a:rPr lang="es-MX" dirty="0" smtClean="0">
                <a:latin typeface="Times New Roman"/>
                <a:ea typeface="Times New Roman"/>
                <a:cs typeface="Calibri"/>
              </a:rPr>
              <a:t>ciudad</a:t>
            </a:r>
          </a:p>
          <a:p>
            <a:pPr>
              <a:lnSpc>
                <a:spcPct val="115000"/>
              </a:lnSpc>
              <a:spcAft>
                <a:spcPts val="0"/>
              </a:spcAft>
            </a:pPr>
            <a:endParaRPr lang="es-MX" dirty="0">
              <a:latin typeface="Times New Roman"/>
              <a:ea typeface="Times New Roman"/>
              <a:cs typeface="Calibri"/>
            </a:endParaRPr>
          </a:p>
          <a:p>
            <a:pPr>
              <a:lnSpc>
                <a:spcPct val="115000"/>
              </a:lnSpc>
              <a:spcAft>
                <a:spcPts val="1000"/>
              </a:spcAft>
            </a:pPr>
            <a:r>
              <a:rPr lang="es-MX" dirty="0">
                <a:latin typeface="Times New Roman"/>
                <a:ea typeface="Times New Roman"/>
                <a:cs typeface="Calibri"/>
              </a:rPr>
              <a:t>Puede concluirse que en el reparto de cargas y beneficios el proyecto podría haber aportado mucho más. Una vez disipadas las dudas respecto de la viabilidad del emprendimiento, hubiera sido posible incrementar su aporte al bienestar de los habitantes de la ciudad. </a:t>
            </a:r>
            <a:endParaRPr lang="es-MX" dirty="0">
              <a:ea typeface="Times New Roman"/>
            </a:endParaRPr>
          </a:p>
          <a:p>
            <a:pPr>
              <a:lnSpc>
                <a:spcPct val="115000"/>
              </a:lnSpc>
              <a:spcAft>
                <a:spcPts val="0"/>
              </a:spcAft>
            </a:pPr>
            <a:endParaRPr lang="es-MX" dirty="0">
              <a:ea typeface="Times New Roman"/>
            </a:endParaRPr>
          </a:p>
          <a:p>
            <a:endParaRPr lang="es-MX" dirty="0"/>
          </a:p>
        </p:txBody>
      </p:sp>
    </p:spTree>
    <p:extLst>
      <p:ext uri="{BB962C8B-B14F-4D97-AF65-F5344CB8AC3E}">
        <p14:creationId xmlns:p14="http://schemas.microsoft.com/office/powerpoint/2010/main" val="29864280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descr="D:\Recuperacion datos A. Garay\puerto madero\imagenes capm\Fotos marcadas con una estrella\IMG_049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77423547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a p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85750"/>
            <a:ext cx="9144000" cy="6478588"/>
          </a:xfrm>
          <a:prstGeom prst="rect">
            <a:avLst/>
          </a:prstGeom>
          <a:noFill/>
          <a:ln w="9525">
            <a:noFill/>
            <a:miter lim="800000"/>
            <a:headEnd/>
            <a:tailEnd/>
          </a:ln>
        </p:spPr>
      </p:pic>
    </p:spTree>
    <p:extLst>
      <p:ext uri="{BB962C8B-B14F-4D97-AF65-F5344CB8AC3E}">
        <p14:creationId xmlns:p14="http://schemas.microsoft.com/office/powerpoint/2010/main" val="1072536588"/>
      </p:ext>
    </p:extLst>
  </p:cSld>
  <p:clrMapOvr>
    <a:masterClrMapping/>
  </p:clrMapOvr>
  <p:transition spd="slow">
    <p:strips dir="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 pm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77495291"/>
      </p:ext>
    </p:extLst>
  </p:cSld>
  <p:clrMapOvr>
    <a:masterClrMapping/>
  </p:clrMapOvr>
  <p:transition spd="slow">
    <p:zo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a pm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558533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764704"/>
            <a:ext cx="7416824" cy="5383525"/>
          </a:xfrm>
          <a:prstGeom prst="rect">
            <a:avLst/>
          </a:prstGeom>
        </p:spPr>
        <p:txBody>
          <a:bodyPr wrap="square">
            <a:spAutoFit/>
          </a:bodyPr>
          <a:lstStyle/>
          <a:p>
            <a:pPr>
              <a:lnSpc>
                <a:spcPct val="115000"/>
              </a:lnSpc>
              <a:spcAft>
                <a:spcPts val="1000"/>
              </a:spcAft>
            </a:pPr>
            <a:r>
              <a:rPr lang="es-MX" b="1" dirty="0" smtClean="0">
                <a:latin typeface="Times New Roman"/>
                <a:ea typeface="Times New Roman"/>
                <a:cs typeface="Calibri"/>
              </a:rPr>
              <a:t>Lecciones aprendidas</a:t>
            </a:r>
          </a:p>
          <a:p>
            <a:pPr algn="just">
              <a:lnSpc>
                <a:spcPct val="115000"/>
              </a:lnSpc>
              <a:spcAft>
                <a:spcPts val="1000"/>
              </a:spcAft>
            </a:pPr>
            <a:r>
              <a:rPr lang="es-MX" b="1" dirty="0" smtClean="0">
                <a:latin typeface="Times New Roman"/>
                <a:ea typeface="Times New Roman"/>
                <a:cs typeface="Calibri"/>
              </a:rPr>
              <a:t>parcelar </a:t>
            </a:r>
            <a:r>
              <a:rPr lang="es-MX" b="1" dirty="0">
                <a:latin typeface="Times New Roman"/>
                <a:ea typeface="Times New Roman"/>
                <a:cs typeface="Calibri"/>
              </a:rPr>
              <a:t>en lotes relativamente pequeños</a:t>
            </a:r>
            <a:r>
              <a:rPr lang="es-MX" dirty="0">
                <a:latin typeface="Times New Roman"/>
                <a:ea typeface="Times New Roman"/>
                <a:cs typeface="Calibri"/>
              </a:rPr>
              <a:t>, para permitir la participación de inversores de diferente </a:t>
            </a:r>
            <a:r>
              <a:rPr lang="es-MX" dirty="0" smtClean="0">
                <a:latin typeface="Times New Roman"/>
                <a:ea typeface="Times New Roman"/>
                <a:cs typeface="Calibri"/>
              </a:rPr>
              <a:t>escala. Esto permite contar </a:t>
            </a:r>
            <a:r>
              <a:rPr lang="es-MX" dirty="0">
                <a:latin typeface="Times New Roman"/>
                <a:ea typeface="Times New Roman"/>
                <a:cs typeface="Calibri"/>
              </a:rPr>
              <a:t>con un número de interlocutores más amplio, evitando quedar entre las manos de un reducido grupo (club) de grandes empresarios</a:t>
            </a:r>
            <a:r>
              <a:rPr lang="es-MX" dirty="0" smtClean="0">
                <a:latin typeface="Times New Roman"/>
                <a:ea typeface="Times New Roman"/>
                <a:cs typeface="Calibri"/>
              </a:rPr>
              <a:t>.</a:t>
            </a:r>
          </a:p>
          <a:p>
            <a:pPr algn="just">
              <a:lnSpc>
                <a:spcPct val="115000"/>
              </a:lnSpc>
              <a:spcAft>
                <a:spcPts val="1000"/>
              </a:spcAft>
            </a:pPr>
            <a:r>
              <a:rPr lang="es-MX" dirty="0" smtClean="0">
                <a:latin typeface="Times New Roman"/>
                <a:ea typeface="Times New Roman"/>
                <a:cs typeface="Calibri"/>
              </a:rPr>
              <a:t>Permite </a:t>
            </a:r>
            <a:r>
              <a:rPr lang="es-MX" dirty="0">
                <a:latin typeface="Times New Roman"/>
                <a:ea typeface="Times New Roman"/>
                <a:cs typeface="Calibri"/>
              </a:rPr>
              <a:t>además que se diversifique el tipo de edificio (producto) que se construye, y por lo tanto las características de la población al que ha de ofrecerse</a:t>
            </a:r>
            <a:r>
              <a:rPr lang="es-MX" dirty="0" smtClean="0">
                <a:latin typeface="Times New Roman"/>
                <a:ea typeface="Times New Roman"/>
                <a:cs typeface="Calibri"/>
              </a:rPr>
              <a:t>.</a:t>
            </a:r>
          </a:p>
          <a:p>
            <a:pPr algn="just">
              <a:lnSpc>
                <a:spcPct val="115000"/>
              </a:lnSpc>
              <a:spcAft>
                <a:spcPts val="1000"/>
              </a:spcAft>
            </a:pPr>
            <a:r>
              <a:rPr lang="es-MX" dirty="0" smtClean="0">
                <a:latin typeface="Times New Roman"/>
                <a:ea typeface="Times New Roman"/>
                <a:cs typeface="Calibri"/>
              </a:rPr>
              <a:t>Debería incluir </a:t>
            </a:r>
            <a:r>
              <a:rPr lang="es-MX" dirty="0">
                <a:latin typeface="Times New Roman"/>
                <a:ea typeface="Times New Roman"/>
                <a:cs typeface="Calibri"/>
              </a:rPr>
              <a:t>la intervención de agentes  (organizaciones o agencias) que cumplan funciones sociales, volviendo accesibles estos productos a los sectores que no pueden acceder a través de la oferta en el mercado</a:t>
            </a:r>
            <a:r>
              <a:rPr lang="es-MX" dirty="0" smtClean="0">
                <a:latin typeface="Times New Roman"/>
                <a:ea typeface="Times New Roman"/>
                <a:cs typeface="Calibri"/>
              </a:rPr>
              <a:t>.</a:t>
            </a:r>
          </a:p>
          <a:p>
            <a:pPr algn="just">
              <a:lnSpc>
                <a:spcPct val="115000"/>
              </a:lnSpc>
              <a:spcAft>
                <a:spcPts val="1000"/>
              </a:spcAft>
            </a:pPr>
            <a:r>
              <a:rPr lang="es-MX" dirty="0" smtClean="0">
                <a:latin typeface="Times New Roman"/>
                <a:ea typeface="Times New Roman"/>
                <a:cs typeface="Calibri"/>
              </a:rPr>
              <a:t>La Corporación debió contar con un sector de animación cultural, dedicado a promover el uso y disfrute de este lugar por todos los habitantes que frecuentan el centro, rompiendo barreras subjetivas que discriminan y segregan</a:t>
            </a:r>
            <a:endParaRPr lang="es-MX" dirty="0"/>
          </a:p>
        </p:txBody>
      </p:sp>
    </p:spTree>
    <p:extLst>
      <p:ext uri="{BB962C8B-B14F-4D97-AF65-F5344CB8AC3E}">
        <p14:creationId xmlns:p14="http://schemas.microsoft.com/office/powerpoint/2010/main" val="244757260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35696" y="1124744"/>
            <a:ext cx="5760640" cy="4247317"/>
          </a:xfrm>
          <a:prstGeom prst="rect">
            <a:avLst/>
          </a:prstGeom>
        </p:spPr>
        <p:txBody>
          <a:bodyPr wrap="square">
            <a:spAutoFit/>
          </a:bodyPr>
          <a:lstStyle/>
          <a:p>
            <a:pPr>
              <a:spcAft>
                <a:spcPts val="0"/>
              </a:spcAft>
            </a:pPr>
            <a:r>
              <a:rPr lang="es-MX" dirty="0">
                <a:ea typeface="Calibri"/>
                <a:cs typeface="Times New Roman"/>
              </a:rPr>
              <a:t>Para desarrollar la operación la corporación ha gastado </a:t>
            </a:r>
            <a:endParaRPr lang="es-MX" dirty="0" smtClean="0">
              <a:ea typeface="Calibri"/>
              <a:cs typeface="Times New Roman"/>
            </a:endParaRPr>
          </a:p>
          <a:p>
            <a:pPr>
              <a:spcAft>
                <a:spcPts val="0"/>
              </a:spcAft>
            </a:pPr>
            <a:r>
              <a:rPr lang="es-MX" dirty="0" smtClean="0">
                <a:ea typeface="Calibri"/>
                <a:cs typeface="Times New Roman"/>
              </a:rPr>
              <a:t>el </a:t>
            </a:r>
            <a:r>
              <a:rPr lang="es-MX" dirty="0">
                <a:ea typeface="Calibri"/>
                <a:cs typeface="Times New Roman"/>
              </a:rPr>
              <a:t>40% de su ingresos en obras, </a:t>
            </a:r>
            <a:endParaRPr lang="es-MX" dirty="0" smtClean="0">
              <a:ea typeface="Calibri"/>
              <a:cs typeface="Times New Roman"/>
            </a:endParaRPr>
          </a:p>
          <a:p>
            <a:pPr>
              <a:spcAft>
                <a:spcPts val="0"/>
              </a:spcAft>
            </a:pPr>
            <a:r>
              <a:rPr lang="es-MX" dirty="0" smtClean="0">
                <a:ea typeface="Calibri"/>
                <a:cs typeface="Times New Roman"/>
              </a:rPr>
              <a:t>el </a:t>
            </a:r>
            <a:r>
              <a:rPr lang="es-MX" dirty="0">
                <a:ea typeface="Calibri"/>
                <a:cs typeface="Times New Roman"/>
              </a:rPr>
              <a:t>28% en administración</a:t>
            </a:r>
            <a:r>
              <a:rPr lang="es-MX" dirty="0" smtClean="0">
                <a:ea typeface="Calibri"/>
                <a:cs typeface="Times New Roman"/>
              </a:rPr>
              <a:t>,</a:t>
            </a:r>
          </a:p>
          <a:p>
            <a:pPr>
              <a:spcAft>
                <a:spcPts val="0"/>
              </a:spcAft>
            </a:pPr>
            <a:r>
              <a:rPr lang="es-MX" dirty="0" smtClean="0">
                <a:ea typeface="Calibri"/>
                <a:cs typeface="Times New Roman"/>
              </a:rPr>
              <a:t>el </a:t>
            </a:r>
            <a:r>
              <a:rPr lang="es-MX" dirty="0">
                <a:ea typeface="Calibri"/>
                <a:cs typeface="Times New Roman"/>
              </a:rPr>
              <a:t>7% en impuestos, </a:t>
            </a:r>
            <a:endParaRPr lang="es-MX" dirty="0" smtClean="0">
              <a:ea typeface="Calibri"/>
              <a:cs typeface="Times New Roman"/>
            </a:endParaRPr>
          </a:p>
          <a:p>
            <a:pPr>
              <a:spcAft>
                <a:spcPts val="0"/>
              </a:spcAft>
            </a:pPr>
            <a:r>
              <a:rPr lang="es-MX" dirty="0" smtClean="0">
                <a:ea typeface="Calibri"/>
                <a:cs typeface="Times New Roman"/>
              </a:rPr>
              <a:t>y </a:t>
            </a:r>
            <a:r>
              <a:rPr lang="es-MX" dirty="0">
                <a:ea typeface="Calibri"/>
                <a:cs typeface="Times New Roman"/>
              </a:rPr>
              <a:t>el 14% en seguridad y mantenimiento, </a:t>
            </a:r>
            <a:endParaRPr lang="es-MX" dirty="0" smtClean="0">
              <a:ea typeface="Calibri"/>
              <a:cs typeface="Times New Roman"/>
            </a:endParaRPr>
          </a:p>
          <a:p>
            <a:pPr>
              <a:spcAft>
                <a:spcPts val="0"/>
              </a:spcAft>
            </a:pPr>
            <a:r>
              <a:rPr lang="es-MX" dirty="0" smtClean="0">
                <a:ea typeface="Calibri"/>
                <a:cs typeface="Times New Roman"/>
              </a:rPr>
              <a:t>quedando </a:t>
            </a:r>
            <a:r>
              <a:rPr lang="es-MX" dirty="0">
                <a:ea typeface="Calibri"/>
                <a:cs typeface="Times New Roman"/>
              </a:rPr>
              <a:t>un 12.5% de disponibilidad </a:t>
            </a:r>
            <a:endParaRPr lang="es-MX" dirty="0" smtClean="0">
              <a:ea typeface="Calibri"/>
              <a:cs typeface="Times New Roman"/>
            </a:endParaRPr>
          </a:p>
          <a:p>
            <a:pPr>
              <a:spcAft>
                <a:spcPts val="0"/>
              </a:spcAft>
            </a:pPr>
            <a:r>
              <a:rPr lang="es-MX" dirty="0" smtClean="0">
                <a:ea typeface="Calibri"/>
                <a:cs typeface="Times New Roman"/>
              </a:rPr>
              <a:t>y </a:t>
            </a:r>
            <a:r>
              <a:rPr lang="es-MX" dirty="0">
                <a:ea typeface="Calibri"/>
                <a:cs typeface="Times New Roman"/>
              </a:rPr>
              <a:t>tierras por vender por alrededor de 50 millones de U$S</a:t>
            </a:r>
            <a:r>
              <a:rPr lang="es-MX" dirty="0" smtClean="0">
                <a:ea typeface="Calibri"/>
                <a:cs typeface="Times New Roman"/>
              </a:rPr>
              <a:t>.</a:t>
            </a:r>
          </a:p>
          <a:p>
            <a:pPr>
              <a:spcAft>
                <a:spcPts val="0"/>
              </a:spcAft>
            </a:pPr>
            <a:endParaRPr lang="es-MX" sz="2000" dirty="0" smtClean="0">
              <a:effectLst/>
              <a:latin typeface="Times New Roman"/>
              <a:ea typeface="Times New Roman"/>
              <a:cs typeface="Times New Roman"/>
            </a:endParaRPr>
          </a:p>
          <a:p>
            <a:pPr>
              <a:spcAft>
                <a:spcPts val="0"/>
              </a:spcAft>
            </a:pPr>
            <a:r>
              <a:rPr lang="es-MX" sz="2000" dirty="0" smtClean="0">
                <a:effectLst/>
                <a:latin typeface="Times New Roman"/>
                <a:ea typeface="Times New Roman"/>
                <a:cs typeface="Times New Roman"/>
              </a:rPr>
              <a:t>Si un empresario nos propone que pongamos la tierra (60 millones),</a:t>
            </a:r>
          </a:p>
          <a:p>
            <a:pPr>
              <a:spcAft>
                <a:spcPts val="0"/>
              </a:spcAft>
            </a:pPr>
            <a:r>
              <a:rPr lang="es-MX" sz="2000" dirty="0" smtClean="0">
                <a:effectLst/>
                <a:latin typeface="Times New Roman"/>
                <a:ea typeface="Times New Roman"/>
                <a:cs typeface="Times New Roman"/>
              </a:rPr>
              <a:t> que él va a invertir el doble (113 millones)</a:t>
            </a:r>
          </a:p>
          <a:p>
            <a:pPr>
              <a:spcAft>
                <a:spcPts val="0"/>
              </a:spcAft>
            </a:pPr>
            <a:r>
              <a:rPr lang="es-MX" sz="2000" dirty="0" smtClean="0">
                <a:effectLst/>
                <a:latin typeface="Times New Roman"/>
                <a:ea typeface="Times New Roman"/>
                <a:cs typeface="Times New Roman"/>
              </a:rPr>
              <a:t> y que van a manejar justos  este desarrollo</a:t>
            </a:r>
          </a:p>
          <a:p>
            <a:pPr>
              <a:spcAft>
                <a:spcPts val="0"/>
              </a:spcAft>
            </a:pPr>
            <a:r>
              <a:rPr lang="es-MX" sz="2000" dirty="0" smtClean="0">
                <a:effectLst/>
                <a:latin typeface="Times New Roman"/>
                <a:ea typeface="Times New Roman"/>
                <a:cs typeface="Times New Roman"/>
              </a:rPr>
              <a:t> </a:t>
            </a:r>
          </a:p>
          <a:p>
            <a:pPr>
              <a:spcAft>
                <a:spcPts val="0"/>
              </a:spcAft>
            </a:pPr>
            <a:r>
              <a:rPr lang="es-MX" sz="2400" dirty="0" smtClean="0">
                <a:solidFill>
                  <a:srgbClr val="C00000"/>
                </a:solidFill>
                <a:latin typeface="Times New Roman"/>
                <a:ea typeface="Times New Roman"/>
                <a:cs typeface="Times New Roman"/>
              </a:rPr>
              <a:t>¿</a:t>
            </a:r>
            <a:r>
              <a:rPr lang="es-MX" sz="2400" dirty="0">
                <a:solidFill>
                  <a:srgbClr val="C00000"/>
                </a:solidFill>
                <a:latin typeface="Times New Roman"/>
                <a:ea typeface="Times New Roman"/>
                <a:cs typeface="Times New Roman"/>
              </a:rPr>
              <a:t>T</a:t>
            </a:r>
            <a:r>
              <a:rPr lang="es-MX" sz="2400" dirty="0" smtClean="0">
                <a:solidFill>
                  <a:srgbClr val="C00000"/>
                </a:solidFill>
                <a:effectLst/>
                <a:latin typeface="Times New Roman"/>
                <a:ea typeface="Times New Roman"/>
                <a:cs typeface="Times New Roman"/>
              </a:rPr>
              <a:t>omaría o no este negocio?</a:t>
            </a:r>
            <a:endParaRPr lang="es-MX" sz="2400" dirty="0">
              <a:solidFill>
                <a:srgbClr val="C00000"/>
              </a:solidFill>
              <a:effectLst/>
              <a:latin typeface="Times New Roman"/>
              <a:ea typeface="Times New Roman"/>
            </a:endParaRPr>
          </a:p>
        </p:txBody>
      </p:sp>
    </p:spTree>
    <p:extLst>
      <p:ext uri="{BB962C8B-B14F-4D97-AF65-F5344CB8AC3E}">
        <p14:creationId xmlns:p14="http://schemas.microsoft.com/office/powerpoint/2010/main" val="8651236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alerm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65" y="589016"/>
            <a:ext cx="8934236" cy="5349339"/>
          </a:xfrm>
          <a:prstGeom prst="rect">
            <a:avLst/>
          </a:prstGeom>
        </p:spPr>
      </p:pic>
    </p:spTree>
    <p:extLst>
      <p:ext uri="{BB962C8B-B14F-4D97-AF65-F5344CB8AC3E}">
        <p14:creationId xmlns:p14="http://schemas.microsoft.com/office/powerpoint/2010/main" val="8232575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Captura de pantalla 2013-08-09 a las 03.33.1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907"/>
            <a:ext cx="9144000" cy="6044859"/>
          </a:xfrm>
          <a:prstGeom prst="rect">
            <a:avLst/>
          </a:prstGeom>
        </p:spPr>
      </p:pic>
    </p:spTree>
    <p:extLst>
      <p:ext uri="{BB962C8B-B14F-4D97-AF65-F5344CB8AC3E}">
        <p14:creationId xmlns:p14="http://schemas.microsoft.com/office/powerpoint/2010/main" val="2388503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Palermo tabl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966" y="0"/>
            <a:ext cx="6027976" cy="6858000"/>
          </a:xfrm>
          <a:prstGeom prst="rect">
            <a:avLst/>
          </a:prstGeom>
        </p:spPr>
      </p:pic>
    </p:spTree>
    <p:extLst>
      <p:ext uri="{BB962C8B-B14F-4D97-AF65-F5344CB8AC3E}">
        <p14:creationId xmlns:p14="http://schemas.microsoft.com/office/powerpoint/2010/main" val="10840998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ballit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07" y="771051"/>
            <a:ext cx="8836448" cy="5155862"/>
          </a:xfrm>
          <a:prstGeom prst="rect">
            <a:avLst/>
          </a:prstGeom>
        </p:spPr>
      </p:pic>
    </p:spTree>
    <p:extLst>
      <p:ext uri="{BB962C8B-B14F-4D97-AF65-F5344CB8AC3E}">
        <p14:creationId xmlns:p14="http://schemas.microsoft.com/office/powerpoint/2010/main" val="196413029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Captura de pantalla 2013-08-09 a las 03.38.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2371"/>
            <a:ext cx="9144000" cy="6292565"/>
          </a:xfrm>
          <a:prstGeom prst="rect">
            <a:avLst/>
          </a:prstGeom>
        </p:spPr>
      </p:pic>
    </p:spTree>
    <p:extLst>
      <p:ext uri="{BB962C8B-B14F-4D97-AF65-F5344CB8AC3E}">
        <p14:creationId xmlns:p14="http://schemas.microsoft.com/office/powerpoint/2010/main" val="3417830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ballito tabl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648" y="0"/>
            <a:ext cx="4044341" cy="6858000"/>
          </a:xfrm>
          <a:prstGeom prst="rect">
            <a:avLst/>
          </a:prstGeom>
        </p:spPr>
      </p:pic>
    </p:spTree>
    <p:extLst>
      <p:ext uri="{BB962C8B-B14F-4D97-AF65-F5344CB8AC3E}">
        <p14:creationId xmlns:p14="http://schemas.microsoft.com/office/powerpoint/2010/main" val="3945621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Lini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90" y="839703"/>
            <a:ext cx="8797918" cy="5133381"/>
          </a:xfrm>
          <a:prstGeom prst="rect">
            <a:avLst/>
          </a:prstGeom>
        </p:spPr>
      </p:pic>
    </p:spTree>
    <p:extLst>
      <p:ext uri="{BB962C8B-B14F-4D97-AF65-F5344CB8AC3E}">
        <p14:creationId xmlns:p14="http://schemas.microsoft.com/office/powerpoint/2010/main" val="20435669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13-08-09 a las 03.28.5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11"/>
            <a:ext cx="9144000" cy="6858000"/>
          </a:xfrm>
          <a:prstGeom prst="rect">
            <a:avLst/>
          </a:prstGeom>
        </p:spPr>
      </p:pic>
    </p:spTree>
    <p:extLst>
      <p:ext uri="{BB962C8B-B14F-4D97-AF65-F5344CB8AC3E}">
        <p14:creationId xmlns:p14="http://schemas.microsoft.com/office/powerpoint/2010/main" val="808767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Liniers tabl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3919" y="0"/>
            <a:ext cx="5350920" cy="6858000"/>
          </a:xfrm>
          <a:prstGeom prst="rect">
            <a:avLst/>
          </a:prstGeom>
        </p:spPr>
      </p:pic>
    </p:spTree>
    <p:extLst>
      <p:ext uri="{BB962C8B-B14F-4D97-AF65-F5344CB8AC3E}">
        <p14:creationId xmlns:p14="http://schemas.microsoft.com/office/powerpoint/2010/main" val="42403383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Resumen proyectos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2388" y="3314024"/>
            <a:ext cx="5551612" cy="3491857"/>
          </a:xfrm>
          <a:prstGeom prst="rect">
            <a:avLst/>
          </a:prstGeom>
        </p:spPr>
      </p:pic>
      <p:pic>
        <p:nvPicPr>
          <p:cNvPr id="2" name="Imagen 1" descr="Resumen proyectos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746"/>
            <a:ext cx="9061055" cy="3511829"/>
          </a:xfrm>
          <a:prstGeom prst="rect">
            <a:avLst/>
          </a:prstGeom>
        </p:spPr>
      </p:pic>
    </p:spTree>
    <p:extLst>
      <p:ext uri="{BB962C8B-B14F-4D97-AF65-F5344CB8AC3E}">
        <p14:creationId xmlns:p14="http://schemas.microsoft.com/office/powerpoint/2010/main" val="368004416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valores cost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7776"/>
            <a:ext cx="9144000" cy="4583445"/>
          </a:xfrm>
          <a:prstGeom prst="rect">
            <a:avLst/>
          </a:prstGeom>
        </p:spPr>
      </p:pic>
    </p:spTree>
    <p:extLst>
      <p:ext uri="{BB962C8B-B14F-4D97-AF65-F5344CB8AC3E}">
        <p14:creationId xmlns:p14="http://schemas.microsoft.com/office/powerpoint/2010/main" val="8371696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7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4190</TotalTime>
  <Words>4329</Words>
  <Application>Microsoft Office PowerPoint</Application>
  <PresentationFormat>Presentación en pantalla (4:3)</PresentationFormat>
  <Paragraphs>600</Paragraphs>
  <Slides>79</Slides>
  <Notes>1</Notes>
  <HiddenSlides>0</HiddenSlides>
  <MMClips>0</MMClips>
  <ScaleCrop>false</ScaleCrop>
  <HeadingPairs>
    <vt:vector size="4" baseType="variant">
      <vt:variant>
        <vt:lpstr>Tema</vt:lpstr>
      </vt:variant>
      <vt:variant>
        <vt:i4>10</vt:i4>
      </vt:variant>
      <vt:variant>
        <vt:lpstr>Títulos de diapositiva</vt:lpstr>
      </vt:variant>
      <vt:variant>
        <vt:i4>79</vt:i4>
      </vt:variant>
    </vt:vector>
  </HeadingPairs>
  <TitlesOfParts>
    <vt:vector size="89" baseType="lpstr">
      <vt:lpstr>Tema de Office</vt:lpstr>
      <vt:lpstr>1_Tema de Office</vt:lpstr>
      <vt:lpstr>2_Tema de Office</vt:lpstr>
      <vt:lpstr>3_Tema de Office</vt:lpstr>
      <vt:lpstr>4_Tema de Office</vt:lpstr>
      <vt:lpstr>5_Tema de Office</vt:lpstr>
      <vt:lpstr>Diseño predeterminado</vt:lpstr>
      <vt:lpstr>1_Diseño predeterminado</vt:lpstr>
      <vt:lpstr>6_Tema de Office</vt:lpstr>
      <vt:lpstr>7_Tema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fredy</dc:creator>
  <cp:lastModifiedBy>fredy</cp:lastModifiedBy>
  <cp:revision>79</cp:revision>
  <dcterms:created xsi:type="dcterms:W3CDTF">2011-10-02T19:16:18Z</dcterms:created>
  <dcterms:modified xsi:type="dcterms:W3CDTF">2013-10-05T12:36:06Z</dcterms:modified>
</cp:coreProperties>
</file>